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5.xml" ContentType="application/vnd.ms-office.activeX+xml"/>
  <Override PartName="/ppt/activeX/activeX6.xml" ContentType="application/vnd.ms-office.activeX+xml"/>
  <Override PartName="/ppt/activeX/activeX7.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721" r:id="rId2"/>
    <p:sldMasterId id="2147483672" r:id="rId3"/>
    <p:sldMasterId id="2147483684" r:id="rId4"/>
    <p:sldMasterId id="2147483696" r:id="rId5"/>
    <p:sldMasterId id="2147483708" r:id="rId6"/>
  </p:sldMasterIdLst>
  <p:notesMasterIdLst>
    <p:notesMasterId r:id="rId45"/>
  </p:notesMasterIdLst>
  <p:sldIdLst>
    <p:sldId id="851" r:id="rId7"/>
    <p:sldId id="852" r:id="rId8"/>
    <p:sldId id="766" r:id="rId9"/>
    <p:sldId id="765" r:id="rId10"/>
    <p:sldId id="858" r:id="rId11"/>
    <p:sldId id="882" r:id="rId12"/>
    <p:sldId id="856" r:id="rId13"/>
    <p:sldId id="859" r:id="rId14"/>
    <p:sldId id="860" r:id="rId15"/>
    <p:sldId id="861" r:id="rId16"/>
    <p:sldId id="863" r:id="rId17"/>
    <p:sldId id="864" r:id="rId18"/>
    <p:sldId id="865" r:id="rId19"/>
    <p:sldId id="866" r:id="rId20"/>
    <p:sldId id="868" r:id="rId21"/>
    <p:sldId id="872" r:id="rId22"/>
    <p:sldId id="873" r:id="rId23"/>
    <p:sldId id="875" r:id="rId24"/>
    <p:sldId id="876" r:id="rId25"/>
    <p:sldId id="877" r:id="rId26"/>
    <p:sldId id="857" r:id="rId27"/>
    <p:sldId id="836" r:id="rId28"/>
    <p:sldId id="801" r:id="rId29"/>
    <p:sldId id="839" r:id="rId30"/>
    <p:sldId id="892" r:id="rId31"/>
    <p:sldId id="893" r:id="rId32"/>
    <p:sldId id="894" r:id="rId33"/>
    <p:sldId id="895" r:id="rId34"/>
    <p:sldId id="896" r:id="rId35"/>
    <p:sldId id="897" r:id="rId36"/>
    <p:sldId id="780" r:id="rId37"/>
    <p:sldId id="878" r:id="rId38"/>
    <p:sldId id="849" r:id="rId39"/>
    <p:sldId id="850" r:id="rId40"/>
    <p:sldId id="834" r:id="rId41"/>
    <p:sldId id="639" r:id="rId42"/>
    <p:sldId id="881" r:id="rId43"/>
    <p:sldId id="683" r:id="rId4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grue, Joe" initials="S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E5A"/>
    <a:srgbClr val="151D43"/>
    <a:srgbClr val="535355"/>
    <a:srgbClr val="A62240"/>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518" autoAdjust="0"/>
  </p:normalViewPr>
  <p:slideViewPr>
    <p:cSldViewPr>
      <p:cViewPr>
        <p:scale>
          <a:sx n="118" d="100"/>
          <a:sy n="118" d="100"/>
        </p:scale>
        <p:origin x="1008" y="942"/>
      </p:cViewPr>
      <p:guideLst>
        <p:guide orient="horz" pos="2160"/>
        <p:guide pos="3840"/>
      </p:guideLst>
    </p:cSldViewPr>
  </p:slideViewPr>
  <p:notesTextViewPr>
    <p:cViewPr>
      <p:scale>
        <a:sx n="3" d="2"/>
        <a:sy n="3" d="2"/>
      </p:scale>
      <p:origin x="0" y="0"/>
    </p:cViewPr>
  </p:notesTextViewPr>
  <p:sorterViewPr>
    <p:cViewPr>
      <p:scale>
        <a:sx n="106" d="100"/>
        <a:sy n="106" d="100"/>
      </p:scale>
      <p:origin x="0" y="-153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c:\media\media1.mp4"/>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33867"/>
  <ax:ocxPr ax:name="_cy" ax:value="13123"/>
</ax:ocx>
</file>

<file path=ppt/activeX/activeX2.xml><?xml version="1.0" encoding="utf-8"?>
<ax:ocx xmlns:ax="http://schemas.microsoft.com/office/2006/activeX" xmlns:r="http://schemas.openxmlformats.org/officeDocument/2006/relationships" ax:classid="{6BF52A52-394A-11D3-B153-00C04F79FAA6}" ax:persistence="persistPropertyBag">
  <ax:ocxPr ax:name="URL" ax:value="c:\media\media2.mp4"/>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32385"/>
  <ax:ocxPr ax:name="_cy" ax:value="12488"/>
</ax:ocx>
</file>

<file path=ppt/activeX/activeX3.xml><?xml version="1.0" encoding="utf-8"?>
<ax:ocx xmlns:ax="http://schemas.microsoft.com/office/2006/activeX" xmlns:r="http://schemas.openxmlformats.org/officeDocument/2006/relationships" ax:classid="{6BF52A52-394A-11D3-B153-00C04F79FAA6}" ax:persistence="persistPropertyBag">
  <ax:ocxPr ax:name="URL" ax:value="c:\media\media3.mp4"/>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32173"/>
  <ax:ocxPr ax:name="_cy" ax:value="16087"/>
</ax:ocx>
</file>

<file path=ppt/activeX/activeX4.xml><?xml version="1.0" encoding="utf-8"?>
<ax:ocx xmlns:ax="http://schemas.microsoft.com/office/2006/activeX" xmlns:r="http://schemas.openxmlformats.org/officeDocument/2006/relationships" ax:classid="{6BF52A52-394A-11D3-B153-00C04F79FAA6}" ax:persistence="persistPropertyBag">
  <ax:ocxPr ax:name="URL" ax:value="c:\media\media4.mp4"/>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31962"/>
  <ax:ocxPr ax:name="_cy" ax:value="16087"/>
</ax:ocx>
</file>

<file path=ppt/activeX/activeX5.xml><?xml version="1.0" encoding="utf-8"?>
<ax:ocx xmlns:ax="http://schemas.microsoft.com/office/2006/activeX" xmlns:r="http://schemas.openxmlformats.org/officeDocument/2006/relationships" ax:classid="{6BF52A52-394A-11D3-B153-00C04F79FAA6}" ax:persistence="persistPropertyBag">
  <ax:ocxPr ax:name="URL" ax:value="c:\media\media5.avi"/>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31538"/>
  <ax:ocxPr ax:name="_cy" ax:value="13547"/>
</ax:ocx>
</file>

<file path=ppt/activeX/activeX6.xml><?xml version="1.0" encoding="utf-8"?>
<ax:ocx xmlns:ax="http://schemas.microsoft.com/office/2006/activeX" xmlns:r="http://schemas.openxmlformats.org/officeDocument/2006/relationships" ax:classid="{6BF52A52-394A-11D3-B153-00C04F79FAA6}" ax:persistence="persistPropertyBag">
  <ax:ocxPr ax:name="URL" ax:value="c:\media\media6.mp4"/>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32173"/>
  <ax:ocxPr ax:name="_cy" ax:value="13758"/>
</ax:ocx>
</file>

<file path=ppt/activeX/activeX7.xml><?xml version="1.0" encoding="utf-8"?>
<ax:ocx xmlns:ax="http://schemas.microsoft.com/office/2006/activeX" xmlns:r="http://schemas.openxmlformats.org/officeDocument/2006/relationships" ax:classid="{6BF52A52-394A-11D3-B153-00C04F79FAA6}" ax:persistence="persistPropertyBag">
  <ax:ocxPr ax:name="URL" ax:value="c:\media\media7.mp4"/>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32381"/>
  <ax:ocxPr ax:name="_cy" ax:value="13970"/>
</ax:ocx>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sdwollney\Desktop\Q4%2016\Business%20Mix.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sdwollney\Desktop\Q4%2016\Business%20Mix.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sdwollney\Desktop\AGM%202018\Pred%20Model%20Margin%20Shift%20Distribution.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5381154012569E-2"/>
          <c:y val="4.1124234470691162E-2"/>
          <c:w val="0.75305437291078881"/>
          <c:h val="0.8782498021080698"/>
        </c:manualLayout>
      </c:layout>
      <c:barChart>
        <c:barDir val="col"/>
        <c:grouping val="stacked"/>
        <c:varyColors val="0"/>
        <c:ser>
          <c:idx val="0"/>
          <c:order val="0"/>
          <c:tx>
            <c:strRef>
              <c:f>Sheet1!$A$4</c:f>
              <c:strCache>
                <c:ptCount val="1"/>
                <c:pt idx="0">
                  <c:v>Limousine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Sheet1!$B$3:$H$3</c:f>
              <c:numCache>
                <c:formatCode>General</c:formatCode>
                <c:ptCount val="7"/>
                <c:pt idx="0">
                  <c:v>2011</c:v>
                </c:pt>
                <c:pt idx="1">
                  <c:v>2012</c:v>
                </c:pt>
                <c:pt idx="2">
                  <c:v>2013</c:v>
                </c:pt>
                <c:pt idx="3">
                  <c:v>2014</c:v>
                </c:pt>
                <c:pt idx="4">
                  <c:v>2015</c:v>
                </c:pt>
                <c:pt idx="5">
                  <c:v>2016</c:v>
                </c:pt>
                <c:pt idx="6">
                  <c:v>2017</c:v>
                </c:pt>
              </c:numCache>
            </c:numRef>
          </c:cat>
          <c:val>
            <c:numRef>
              <c:f>Sheet1!$B$4:$H$4</c:f>
              <c:numCache>
                <c:formatCode>_(* #,##0_);_(* \(#,##0\);_(* "-"??_);_(@_)</c:formatCode>
                <c:ptCount val="7"/>
                <c:pt idx="0">
                  <c:v>3112984</c:v>
                </c:pt>
                <c:pt idx="1">
                  <c:v>4482366</c:v>
                </c:pt>
                <c:pt idx="2">
                  <c:v>8772192.1500000004</c:v>
                </c:pt>
                <c:pt idx="3">
                  <c:v>12631603.639999999</c:v>
                </c:pt>
                <c:pt idx="4">
                  <c:v>58297090</c:v>
                </c:pt>
                <c:pt idx="5">
                  <c:v>80897255</c:v>
                </c:pt>
                <c:pt idx="6">
                  <c:v>114367884.55</c:v>
                </c:pt>
              </c:numCache>
            </c:numRef>
          </c:val>
          <c:extLst xmlns:c16r2="http://schemas.microsoft.com/office/drawing/2015/06/chart">
            <c:ext xmlns:c16="http://schemas.microsoft.com/office/drawing/2014/chart" uri="{C3380CC4-5D6E-409C-BE32-E72D297353CC}">
              <c16:uniqueId val="{00000000-7606-40F2-B3BB-AA7D2D717858}"/>
            </c:ext>
          </c:extLst>
        </c:ser>
        <c:ser>
          <c:idx val="1"/>
          <c:order val="1"/>
          <c:tx>
            <c:strRef>
              <c:f>Sheet1!$A$5</c:f>
              <c:strCache>
                <c:ptCount val="1"/>
                <c:pt idx="0">
                  <c:v>Paratransit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Sheet1!$B$3:$H$3</c:f>
              <c:numCache>
                <c:formatCode>General</c:formatCode>
                <c:ptCount val="7"/>
                <c:pt idx="0">
                  <c:v>2011</c:v>
                </c:pt>
                <c:pt idx="1">
                  <c:v>2012</c:v>
                </c:pt>
                <c:pt idx="2">
                  <c:v>2013</c:v>
                </c:pt>
                <c:pt idx="3">
                  <c:v>2014</c:v>
                </c:pt>
                <c:pt idx="4">
                  <c:v>2015</c:v>
                </c:pt>
                <c:pt idx="5">
                  <c:v>2016</c:v>
                </c:pt>
                <c:pt idx="6">
                  <c:v>2017</c:v>
                </c:pt>
              </c:numCache>
            </c:numRef>
          </c:cat>
          <c:val>
            <c:numRef>
              <c:f>Sheet1!$B$5:$H$5</c:f>
              <c:numCache>
                <c:formatCode>_(* #,##0_);_(* \(#,##0\);_(* "-"??_);_(@_)</c:formatCode>
                <c:ptCount val="7"/>
                <c:pt idx="0">
                  <c:v>5128291</c:v>
                </c:pt>
                <c:pt idx="1">
                  <c:v>12411018.09</c:v>
                </c:pt>
                <c:pt idx="2">
                  <c:v>23968070.260000002</c:v>
                </c:pt>
                <c:pt idx="3">
                  <c:v>42200997.329999998</c:v>
                </c:pt>
                <c:pt idx="4">
                  <c:v>60949659</c:v>
                </c:pt>
                <c:pt idx="5">
                  <c:v>79479562</c:v>
                </c:pt>
                <c:pt idx="6">
                  <c:v>103408476.44</c:v>
                </c:pt>
              </c:numCache>
            </c:numRef>
          </c:val>
          <c:extLst xmlns:c16r2="http://schemas.microsoft.com/office/drawing/2015/06/chart">
            <c:ext xmlns:c16="http://schemas.microsoft.com/office/drawing/2014/chart" uri="{C3380CC4-5D6E-409C-BE32-E72D297353CC}">
              <c16:uniqueId val="{00000001-7606-40F2-B3BB-AA7D2D717858}"/>
            </c:ext>
          </c:extLst>
        </c:ser>
        <c:ser>
          <c:idx val="2"/>
          <c:order val="2"/>
          <c:tx>
            <c:strRef>
              <c:f>Sheet1!$A$6</c:f>
              <c:strCache>
                <c:ptCount val="1"/>
                <c:pt idx="0">
                  <c:v>Taxi</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Sheet1!$B$3:$H$3</c:f>
              <c:numCache>
                <c:formatCode>General</c:formatCode>
                <c:ptCount val="7"/>
                <c:pt idx="0">
                  <c:v>2011</c:v>
                </c:pt>
                <c:pt idx="1">
                  <c:v>2012</c:v>
                </c:pt>
                <c:pt idx="2">
                  <c:v>2013</c:v>
                </c:pt>
                <c:pt idx="3">
                  <c:v>2014</c:v>
                </c:pt>
                <c:pt idx="4">
                  <c:v>2015</c:v>
                </c:pt>
                <c:pt idx="5">
                  <c:v>2016</c:v>
                </c:pt>
                <c:pt idx="6">
                  <c:v>2017</c:v>
                </c:pt>
              </c:numCache>
            </c:numRef>
          </c:cat>
          <c:val>
            <c:numRef>
              <c:f>Sheet1!$B$6:$H$6</c:f>
              <c:numCache>
                <c:formatCode>_(* #,##0_);_(* \(#,##0\);_(* "-"??_);_(@_)</c:formatCode>
                <c:ptCount val="7"/>
                <c:pt idx="0">
                  <c:v>9764034</c:v>
                </c:pt>
                <c:pt idx="1">
                  <c:v>33313612</c:v>
                </c:pt>
                <c:pt idx="2">
                  <c:v>55618855.32</c:v>
                </c:pt>
                <c:pt idx="3">
                  <c:v>64545228.439999998</c:v>
                </c:pt>
                <c:pt idx="4">
                  <c:v>87841129</c:v>
                </c:pt>
                <c:pt idx="5">
                  <c:v>62255265</c:v>
                </c:pt>
                <c:pt idx="6">
                  <c:v>54520556.169999994</c:v>
                </c:pt>
              </c:numCache>
            </c:numRef>
          </c:val>
          <c:extLst xmlns:c16r2="http://schemas.microsoft.com/office/drawing/2015/06/chart">
            <c:ext xmlns:c16="http://schemas.microsoft.com/office/drawing/2014/chart" uri="{C3380CC4-5D6E-409C-BE32-E72D297353CC}">
              <c16:uniqueId val="{00000002-7606-40F2-B3BB-AA7D2D717858}"/>
            </c:ext>
          </c:extLst>
        </c:ser>
        <c:ser>
          <c:idx val="3"/>
          <c:order val="3"/>
          <c:tx>
            <c:strRef>
              <c:f>Sheet1!$A$7</c:f>
              <c:strCache>
                <c:ptCount val="1"/>
                <c:pt idx="0">
                  <c:v>All Other</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Sheet1!$B$3:$H$3</c:f>
              <c:numCache>
                <c:formatCode>General</c:formatCode>
                <c:ptCount val="7"/>
                <c:pt idx="0">
                  <c:v>2011</c:v>
                </c:pt>
                <c:pt idx="1">
                  <c:v>2012</c:v>
                </c:pt>
                <c:pt idx="2">
                  <c:v>2013</c:v>
                </c:pt>
                <c:pt idx="3">
                  <c:v>2014</c:v>
                </c:pt>
                <c:pt idx="4">
                  <c:v>2015</c:v>
                </c:pt>
                <c:pt idx="5">
                  <c:v>2016</c:v>
                </c:pt>
                <c:pt idx="6">
                  <c:v>2017</c:v>
                </c:pt>
              </c:numCache>
            </c:numRef>
          </c:cat>
          <c:val>
            <c:numRef>
              <c:f>Sheet1!$B$7:$H$7</c:f>
              <c:numCache>
                <c:formatCode>_(* #,##0_);_(* \(#,##0\);_(* "-"??_);_(@_)</c:formatCode>
                <c:ptCount val="7"/>
                <c:pt idx="0">
                  <c:v>23212694.350000001</c:v>
                </c:pt>
                <c:pt idx="1">
                  <c:v>4437897.88</c:v>
                </c:pt>
                <c:pt idx="2">
                  <c:v>4492567.6300000008</c:v>
                </c:pt>
                <c:pt idx="3">
                  <c:v>2893083.7600000002</c:v>
                </c:pt>
                <c:pt idx="4">
                  <c:v>1518550</c:v>
                </c:pt>
                <c:pt idx="5">
                  <c:v>1294052</c:v>
                </c:pt>
                <c:pt idx="6">
                  <c:v>1255588.56</c:v>
                </c:pt>
              </c:numCache>
            </c:numRef>
          </c:val>
          <c:extLst xmlns:c16r2="http://schemas.microsoft.com/office/drawing/2015/06/chart">
            <c:ext xmlns:c16="http://schemas.microsoft.com/office/drawing/2014/chart" uri="{C3380CC4-5D6E-409C-BE32-E72D297353CC}">
              <c16:uniqueId val="{00000003-7606-40F2-B3BB-AA7D2D717858}"/>
            </c:ext>
          </c:extLst>
        </c:ser>
        <c:dLbls>
          <c:showLegendKey val="0"/>
          <c:showVal val="0"/>
          <c:showCatName val="0"/>
          <c:showSerName val="0"/>
          <c:showPercent val="0"/>
          <c:showBubbleSize val="0"/>
        </c:dLbls>
        <c:gapWidth val="150"/>
        <c:overlap val="100"/>
        <c:axId val="5146496"/>
        <c:axId val="5148032"/>
      </c:barChart>
      <c:catAx>
        <c:axId val="5146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48032"/>
        <c:crosses val="autoZero"/>
        <c:auto val="1"/>
        <c:lblAlgn val="ctr"/>
        <c:lblOffset val="100"/>
        <c:noMultiLvlLbl val="0"/>
      </c:catAx>
      <c:valAx>
        <c:axId val="51480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46496"/>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r"/>
      <c:layout>
        <c:manualLayout>
          <c:xMode val="edge"/>
          <c:yMode val="edge"/>
          <c:x val="0.86856646275093319"/>
          <c:y val="0.38737613376583618"/>
          <c:w val="8.1846323296211554E-2"/>
          <c:h val="0.188418229571734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416662969508461E-2"/>
          <c:y val="0.20410168948104346"/>
          <c:w val="0.92916667406098308"/>
          <c:h val="0.59866720696810738"/>
        </c:manualLayout>
      </c:layout>
      <c:pie3DChart>
        <c:varyColors val="1"/>
        <c:ser>
          <c:idx val="0"/>
          <c:order val="0"/>
          <c:tx>
            <c:strRef>
              <c:f>Sheet1!$B$5</c:f>
              <c:strCache>
                <c:ptCount val="1"/>
                <c:pt idx="0">
                  <c:v>2016</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969E-4407-B9C5-BC9C0821AB25}"/>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969E-4407-B9C5-BC9C0821AB25}"/>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969E-4407-B9C5-BC9C0821AB25}"/>
              </c:ext>
            </c:extLst>
          </c:dPt>
          <c:cat>
            <c:strRef>
              <c:f>Sheet1!$A$6:$A$8</c:f>
              <c:strCache>
                <c:ptCount val="3"/>
                <c:pt idx="0">
                  <c:v>Taxi</c:v>
                </c:pt>
                <c:pt idx="1">
                  <c:v>Limo/Livery</c:v>
                </c:pt>
                <c:pt idx="2">
                  <c:v>Paratransit</c:v>
                </c:pt>
              </c:strCache>
            </c:strRef>
          </c:cat>
          <c:val>
            <c:numRef>
              <c:f>Sheet1!$B$6:$B$8</c:f>
              <c:numCache>
                <c:formatCode>_("$"* #,##0_);_("$"* \(#,##0\);_("$"* "-"??_);_(@_)</c:formatCode>
                <c:ptCount val="3"/>
                <c:pt idx="0">
                  <c:v>62255265</c:v>
                </c:pt>
                <c:pt idx="1">
                  <c:v>80897255</c:v>
                </c:pt>
                <c:pt idx="2">
                  <c:v>79479562</c:v>
                </c:pt>
              </c:numCache>
            </c:numRef>
          </c:val>
          <c:extLst xmlns:c16r2="http://schemas.microsoft.com/office/drawing/2015/06/chart">
            <c:ext xmlns:c16="http://schemas.microsoft.com/office/drawing/2014/chart" uri="{C3380CC4-5D6E-409C-BE32-E72D297353CC}">
              <c16:uniqueId val="{00000006-969E-4407-B9C5-BC9C0821AB25}"/>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Q1 2018</a:t>
            </a:r>
          </a:p>
        </c:rich>
      </c:tx>
      <c:layout>
        <c:manualLayout>
          <c:xMode val="edge"/>
          <c:yMode val="edge"/>
          <c:x val="0.49951725092097399"/>
          <c:y val="6.0694304603377158E-2"/>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9331918494766762"/>
          <c:y val="0.19691049722772616"/>
          <c:w val="0.64353793101221313"/>
          <c:h val="0.55202202170577575"/>
        </c:manualLayout>
      </c:layout>
      <c:pie3DChart>
        <c:varyColors val="1"/>
        <c:ser>
          <c:idx val="0"/>
          <c:order val="0"/>
          <c:tx>
            <c:strRef>
              <c:f>Sheet1!$B$1</c:f>
              <c:strCache>
                <c:ptCount val="1"/>
                <c:pt idx="0">
                  <c:v>Q1 2017</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F00A-4E5B-B5E8-14A7BA1503CC}"/>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F00A-4E5B-B5E8-14A7BA1503CC}"/>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F00A-4E5B-B5E8-14A7BA1503CC}"/>
              </c:ext>
            </c:extLst>
          </c:dPt>
          <c:cat>
            <c:strRef>
              <c:f>Sheet1!$A$2:$A$4</c:f>
              <c:strCache>
                <c:ptCount val="3"/>
                <c:pt idx="0">
                  <c:v>Taxi</c:v>
                </c:pt>
                <c:pt idx="1">
                  <c:v>Limo /Livery</c:v>
                </c:pt>
                <c:pt idx="2">
                  <c:v>Paratransit</c:v>
                </c:pt>
              </c:strCache>
            </c:strRef>
          </c:cat>
          <c:val>
            <c:numRef>
              <c:f>Sheet1!$B$2:$B$4</c:f>
              <c:numCache>
                <c:formatCode>General</c:formatCode>
                <c:ptCount val="3"/>
                <c:pt idx="0">
                  <c:v>19403</c:v>
                </c:pt>
                <c:pt idx="1">
                  <c:v>49353</c:v>
                </c:pt>
                <c:pt idx="2">
                  <c:v>28811</c:v>
                </c:pt>
              </c:numCache>
            </c:numRef>
          </c:val>
          <c:extLst xmlns:c16r2="http://schemas.microsoft.com/office/drawing/2015/06/chart">
            <c:ext xmlns:c16="http://schemas.microsoft.com/office/drawing/2014/chart" uri="{C3380CC4-5D6E-409C-BE32-E72D297353CC}">
              <c16:uniqueId val="{00000006-F00A-4E5B-B5E8-14A7BA1503C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40265520687170397"/>
          <c:y val="0.8260945263039331"/>
          <c:w val="0.4355047478812818"/>
          <c:h val="0.173905605720641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4606710192045274"/>
          <c:y val="3.393211795196066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Sheet1!$E$5</c:f>
              <c:strCache>
                <c:ptCount val="1"/>
                <c:pt idx="0">
                  <c:v>2015</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8CD7-499B-8CC2-ACFCCBFFFB6F}"/>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8CD7-499B-8CC2-ACFCCBFFFB6F}"/>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8CD7-499B-8CC2-ACFCCBFFFB6F}"/>
              </c:ext>
            </c:extLst>
          </c:dPt>
          <c:cat>
            <c:strRef>
              <c:f>Sheet1!$D$6:$D$8</c:f>
              <c:strCache>
                <c:ptCount val="3"/>
                <c:pt idx="0">
                  <c:v>Taxi</c:v>
                </c:pt>
                <c:pt idx="1">
                  <c:v>Limo/Livery</c:v>
                </c:pt>
                <c:pt idx="2">
                  <c:v>Paratransit</c:v>
                </c:pt>
              </c:strCache>
            </c:strRef>
          </c:cat>
          <c:val>
            <c:numRef>
              <c:f>Sheet1!$E$6:$E$8</c:f>
              <c:numCache>
                <c:formatCode>_("$"* #,##0_);_("$"* \(#,##0\);_("$"* "-"??_);_(@_)</c:formatCode>
                <c:ptCount val="3"/>
                <c:pt idx="0">
                  <c:v>87841129</c:v>
                </c:pt>
                <c:pt idx="1">
                  <c:v>58297090</c:v>
                </c:pt>
                <c:pt idx="2">
                  <c:v>60949659</c:v>
                </c:pt>
              </c:numCache>
            </c:numRef>
          </c:val>
          <c:extLst xmlns:c16r2="http://schemas.microsoft.com/office/drawing/2015/06/chart">
            <c:ext xmlns:c16="http://schemas.microsoft.com/office/drawing/2014/chart" uri="{C3380CC4-5D6E-409C-BE32-E72D297353CC}">
              <c16:uniqueId val="{00000006-8CD7-499B-8CC2-ACFCCBFFFB6F}"/>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281742554474301E-2"/>
          <c:y val="0.12662828236411999"/>
          <c:w val="0.80544634615858501"/>
          <c:h val="0.74821156669483502"/>
        </c:manualLayout>
      </c:layout>
      <c:barChart>
        <c:barDir val="col"/>
        <c:grouping val="clustered"/>
        <c:varyColors val="0"/>
        <c:ser>
          <c:idx val="2"/>
          <c:order val="2"/>
          <c:tx>
            <c:strRef>
              <c:f>Sheet1!$D$1</c:f>
              <c:strCache>
                <c:ptCount val="1"/>
                <c:pt idx="0">
                  <c:v>Earned Exposure</c:v>
                </c:pt>
              </c:strCache>
            </c:strRef>
          </c:tx>
          <c:spPr>
            <a:solidFill>
              <a:srgbClr val="514B65"/>
            </a:solidFill>
            <a:ln>
              <a:noFill/>
            </a:ln>
            <a:effectLst/>
          </c:spPr>
          <c:invertIfNegative val="0"/>
          <c:cat>
            <c:strRef>
              <c:f>Sheet1!$A$2:$A$7</c:f>
              <c:strCache>
                <c:ptCount val="6"/>
                <c:pt idx="0">
                  <c:v>1 - 99</c:v>
                </c:pt>
                <c:pt idx="1">
                  <c:v>100 - 249</c:v>
                </c:pt>
                <c:pt idx="2">
                  <c:v>250 - 499</c:v>
                </c:pt>
                <c:pt idx="3">
                  <c:v>500 - 749</c:v>
                </c:pt>
                <c:pt idx="4">
                  <c:v>750 - 898</c:v>
                </c:pt>
                <c:pt idx="5">
                  <c:v>899 - 999</c:v>
                </c:pt>
              </c:strCache>
            </c:strRef>
          </c:cat>
          <c:val>
            <c:numRef>
              <c:f>Sheet1!$D$2:$D$7</c:f>
              <c:numCache>
                <c:formatCode>General</c:formatCode>
                <c:ptCount val="6"/>
                <c:pt idx="0">
                  <c:v>5000</c:v>
                </c:pt>
                <c:pt idx="1">
                  <c:v>8000</c:v>
                </c:pt>
                <c:pt idx="2">
                  <c:v>13000</c:v>
                </c:pt>
                <c:pt idx="3">
                  <c:v>12000</c:v>
                </c:pt>
                <c:pt idx="4">
                  <c:v>8000</c:v>
                </c:pt>
                <c:pt idx="5">
                  <c:v>5000</c:v>
                </c:pt>
              </c:numCache>
            </c:numRef>
          </c:val>
          <c:extLst xmlns:c16r2="http://schemas.microsoft.com/office/drawing/2015/06/chart">
            <c:ext xmlns:c16="http://schemas.microsoft.com/office/drawing/2014/chart" uri="{C3380CC4-5D6E-409C-BE32-E72D297353CC}">
              <c16:uniqueId val="{00000000-4287-428C-BDE0-EA20140AE62E}"/>
            </c:ext>
          </c:extLst>
        </c:ser>
        <c:dLbls>
          <c:showLegendKey val="0"/>
          <c:showVal val="0"/>
          <c:showCatName val="0"/>
          <c:showSerName val="0"/>
          <c:showPercent val="0"/>
          <c:showBubbleSize val="0"/>
        </c:dLbls>
        <c:gapWidth val="75"/>
        <c:axId val="35014912"/>
        <c:axId val="35013376"/>
      </c:barChart>
      <c:lineChart>
        <c:grouping val="standard"/>
        <c:varyColors val="0"/>
        <c:ser>
          <c:idx val="0"/>
          <c:order val="0"/>
          <c:tx>
            <c:strRef>
              <c:f>Sheet1!$B$1</c:f>
              <c:strCache>
                <c:ptCount val="1"/>
                <c:pt idx="0">
                  <c:v>Training Data</c:v>
                </c:pt>
              </c:strCache>
            </c:strRef>
          </c:tx>
          <c:spPr>
            <a:ln w="57150" cap="rnd" cmpd="sng">
              <a:solidFill>
                <a:srgbClr val="32B2BC"/>
              </a:solidFill>
              <a:round/>
            </a:ln>
            <a:effectLst/>
          </c:spPr>
          <c:marker>
            <c:symbol val="none"/>
          </c:marker>
          <c:cat>
            <c:strRef>
              <c:f>Sheet1!$A$2:$A$7</c:f>
              <c:strCache>
                <c:ptCount val="6"/>
                <c:pt idx="0">
                  <c:v>1 - 99</c:v>
                </c:pt>
                <c:pt idx="1">
                  <c:v>100 - 249</c:v>
                </c:pt>
                <c:pt idx="2">
                  <c:v>250 - 499</c:v>
                </c:pt>
                <c:pt idx="3">
                  <c:v>500 - 749</c:v>
                </c:pt>
                <c:pt idx="4">
                  <c:v>750 - 898</c:v>
                </c:pt>
                <c:pt idx="5">
                  <c:v>899 - 999</c:v>
                </c:pt>
              </c:strCache>
            </c:strRef>
          </c:cat>
          <c:val>
            <c:numRef>
              <c:f>Sheet1!$B$2:$B$7</c:f>
              <c:numCache>
                <c:formatCode>0%</c:formatCode>
                <c:ptCount val="6"/>
                <c:pt idx="0">
                  <c:v>0.9</c:v>
                </c:pt>
                <c:pt idx="1">
                  <c:v>0.4</c:v>
                </c:pt>
                <c:pt idx="2">
                  <c:v>0.4</c:v>
                </c:pt>
                <c:pt idx="3">
                  <c:v>0.3</c:v>
                </c:pt>
                <c:pt idx="4">
                  <c:v>0.2</c:v>
                </c:pt>
                <c:pt idx="5">
                  <c:v>0.2</c:v>
                </c:pt>
              </c:numCache>
            </c:numRef>
          </c:val>
          <c:smooth val="0"/>
          <c:extLst xmlns:c16r2="http://schemas.microsoft.com/office/drawing/2015/06/chart">
            <c:ext xmlns:c16="http://schemas.microsoft.com/office/drawing/2014/chart" uri="{C3380CC4-5D6E-409C-BE32-E72D297353CC}">
              <c16:uniqueId val="{00000001-4287-428C-BDE0-EA20140AE62E}"/>
            </c:ext>
          </c:extLst>
        </c:ser>
        <c:ser>
          <c:idx val="1"/>
          <c:order val="1"/>
          <c:tx>
            <c:strRef>
              <c:f>Sheet1!$C$1</c:f>
              <c:strCache>
                <c:ptCount val="1"/>
                <c:pt idx="0">
                  <c:v>Validation Data</c:v>
                </c:pt>
              </c:strCache>
            </c:strRef>
          </c:tx>
          <c:spPr>
            <a:ln w="57150" cap="rnd" cmpd="sng">
              <a:solidFill>
                <a:srgbClr val="BB5ED0"/>
              </a:solidFill>
              <a:round/>
            </a:ln>
            <a:effectLst/>
          </c:spPr>
          <c:marker>
            <c:symbol val="none"/>
          </c:marker>
          <c:cat>
            <c:strRef>
              <c:f>Sheet1!$A$2:$A$7</c:f>
              <c:strCache>
                <c:ptCount val="6"/>
                <c:pt idx="0">
                  <c:v>1 - 99</c:v>
                </c:pt>
                <c:pt idx="1">
                  <c:v>100 - 249</c:v>
                </c:pt>
                <c:pt idx="2">
                  <c:v>250 - 499</c:v>
                </c:pt>
                <c:pt idx="3">
                  <c:v>500 - 749</c:v>
                </c:pt>
                <c:pt idx="4">
                  <c:v>750 - 898</c:v>
                </c:pt>
                <c:pt idx="5">
                  <c:v>899 - 999</c:v>
                </c:pt>
              </c:strCache>
            </c:strRef>
          </c:cat>
          <c:val>
            <c:numRef>
              <c:f>Sheet1!$C$2:$C$7</c:f>
              <c:numCache>
                <c:formatCode>0%</c:formatCode>
                <c:ptCount val="6"/>
                <c:pt idx="0">
                  <c:v>0.6</c:v>
                </c:pt>
                <c:pt idx="1">
                  <c:v>0.35</c:v>
                </c:pt>
                <c:pt idx="2">
                  <c:v>0.35</c:v>
                </c:pt>
                <c:pt idx="3">
                  <c:v>0.3</c:v>
                </c:pt>
                <c:pt idx="4">
                  <c:v>0.2</c:v>
                </c:pt>
                <c:pt idx="5">
                  <c:v>0.2</c:v>
                </c:pt>
              </c:numCache>
            </c:numRef>
          </c:val>
          <c:smooth val="0"/>
          <c:extLst xmlns:c16r2="http://schemas.microsoft.com/office/drawing/2015/06/chart">
            <c:ext xmlns:c16="http://schemas.microsoft.com/office/drawing/2014/chart" uri="{C3380CC4-5D6E-409C-BE32-E72D297353CC}">
              <c16:uniqueId val="{00000002-4287-428C-BDE0-EA20140AE62E}"/>
            </c:ext>
          </c:extLst>
        </c:ser>
        <c:dLbls>
          <c:showLegendKey val="0"/>
          <c:showVal val="0"/>
          <c:showCatName val="0"/>
          <c:showSerName val="0"/>
          <c:showPercent val="0"/>
          <c:showBubbleSize val="0"/>
        </c:dLbls>
        <c:marker val="1"/>
        <c:smooth val="0"/>
        <c:axId val="35026432"/>
        <c:axId val="35024896"/>
      </c:lineChart>
      <c:valAx>
        <c:axId val="35013376"/>
        <c:scaling>
          <c:orientation val="minMax"/>
          <c:max val="14000"/>
        </c:scaling>
        <c:delete val="0"/>
        <c:axPos val="r"/>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35014912"/>
        <c:crosses val="max"/>
        <c:crossBetween val="between"/>
      </c:valAx>
      <c:catAx>
        <c:axId val="3501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35013376"/>
        <c:crossesAt val="0"/>
        <c:auto val="1"/>
        <c:lblAlgn val="ctr"/>
        <c:lblOffset val="100"/>
        <c:noMultiLvlLbl val="0"/>
      </c:catAx>
      <c:valAx>
        <c:axId val="35024896"/>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35026432"/>
        <c:crosses val="autoZero"/>
        <c:crossBetween val="between"/>
      </c:valAx>
      <c:catAx>
        <c:axId val="35026432"/>
        <c:scaling>
          <c:orientation val="minMax"/>
        </c:scaling>
        <c:delete val="1"/>
        <c:axPos val="b"/>
        <c:numFmt formatCode="General" sourceLinked="1"/>
        <c:majorTickMark val="out"/>
        <c:minorTickMark val="none"/>
        <c:tickLblPos val="nextTo"/>
        <c:crossAx val="3502489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1" i="0" u="none" strike="noStrike" kern="1200" cap="none" spc="20" baseline="0">
                <a:solidFill>
                  <a:schemeClr val="tx1">
                    <a:lumMod val="50000"/>
                    <a:lumOff val="50000"/>
                  </a:schemeClr>
                </a:solidFill>
                <a:latin typeface="+mn-lt"/>
                <a:ea typeface="+mn-ea"/>
                <a:cs typeface="+mn-cs"/>
              </a:defRPr>
            </a:pPr>
            <a:r>
              <a:rPr lang="en-US" b="1" dirty="0"/>
              <a:t>Atlas Financial,</a:t>
            </a:r>
            <a:r>
              <a:rPr lang="en-US" b="1" baseline="0" dirty="0"/>
              <a:t> Inc.</a:t>
            </a:r>
          </a:p>
          <a:p>
            <a:pPr algn="ctr">
              <a:defRPr sz="1400" b="1" i="0" u="none" strike="noStrike" kern="1200" cap="none" spc="20" baseline="0">
                <a:solidFill>
                  <a:schemeClr val="tx1">
                    <a:lumMod val="50000"/>
                    <a:lumOff val="50000"/>
                  </a:schemeClr>
                </a:solidFill>
                <a:latin typeface="+mn-lt"/>
                <a:ea typeface="+mn-ea"/>
                <a:cs typeface="+mn-cs"/>
              </a:defRPr>
            </a:pPr>
            <a:r>
              <a:rPr lang="en-US" b="1" baseline="0" dirty="0"/>
              <a:t>Relative Risk versus Distributional Shift</a:t>
            </a:r>
          </a:p>
          <a:p>
            <a:pPr algn="ctr">
              <a:defRPr sz="1400" b="1" i="0" u="none" strike="noStrike" kern="1200" cap="none" spc="20" baseline="0">
                <a:solidFill>
                  <a:schemeClr val="tx1">
                    <a:lumMod val="50000"/>
                    <a:lumOff val="50000"/>
                  </a:schemeClr>
                </a:solidFill>
                <a:latin typeface="+mn-lt"/>
                <a:ea typeface="+mn-ea"/>
                <a:cs typeface="+mn-cs"/>
              </a:defRPr>
            </a:pPr>
            <a:endParaRPr lang="en-US" b="1" dirty="0"/>
          </a:p>
        </c:rich>
      </c:tx>
      <c:layout>
        <c:manualLayout>
          <c:xMode val="edge"/>
          <c:yMode val="edge"/>
          <c:x val="0.30801775694460481"/>
          <c:y val="6.0529706513958483E-3"/>
        </c:manualLayout>
      </c:layout>
      <c:overlay val="0"/>
      <c:spPr>
        <a:noFill/>
        <a:ln>
          <a:noFill/>
        </a:ln>
        <a:effectLst/>
      </c:spPr>
    </c:title>
    <c:autoTitleDeleted val="0"/>
    <c:plotArea>
      <c:layout>
        <c:manualLayout>
          <c:layoutTarget val="inner"/>
          <c:xMode val="edge"/>
          <c:yMode val="edge"/>
          <c:x val="0.11101159230096239"/>
          <c:y val="0.12534447078515984"/>
          <c:w val="0.81842125984251968"/>
          <c:h val="0.78114503630030196"/>
        </c:manualLayout>
      </c:layout>
      <c:barChart>
        <c:barDir val="col"/>
        <c:grouping val="clustered"/>
        <c:varyColors val="0"/>
        <c:ser>
          <c:idx val="2"/>
          <c:order val="1"/>
          <c:tx>
            <c:strRef>
              <c:f>'to graph'!$D$1</c:f>
              <c:strCache>
                <c:ptCount val="1"/>
                <c:pt idx="0">
                  <c:v>Hist_Rev%</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strRef>
              <c:f>'to graph'!$A$2:$A$8</c:f>
              <c:strCache>
                <c:ptCount val="7"/>
                <c:pt idx="0">
                  <c:v>BAND1</c:v>
                </c:pt>
                <c:pt idx="1">
                  <c:v>BAND2</c:v>
                </c:pt>
                <c:pt idx="2">
                  <c:v>BAND3</c:v>
                </c:pt>
                <c:pt idx="3">
                  <c:v>BAND4</c:v>
                </c:pt>
                <c:pt idx="4">
                  <c:v>BAND5</c:v>
                </c:pt>
                <c:pt idx="5">
                  <c:v>BAND6</c:v>
                </c:pt>
                <c:pt idx="6">
                  <c:v>BAND7</c:v>
                </c:pt>
              </c:strCache>
            </c:strRef>
          </c:cat>
          <c:val>
            <c:numRef>
              <c:f>'to graph'!$D$2:$D$8</c:f>
              <c:numCache>
                <c:formatCode>0%</c:formatCode>
                <c:ptCount val="7"/>
                <c:pt idx="0">
                  <c:v>4.2052215755797213E-2</c:v>
                </c:pt>
                <c:pt idx="1">
                  <c:v>0.14096412774338113</c:v>
                </c:pt>
                <c:pt idx="2">
                  <c:v>0.207772173351394</c:v>
                </c:pt>
                <c:pt idx="3">
                  <c:v>0.20950036206923689</c:v>
                </c:pt>
                <c:pt idx="4">
                  <c:v>0.18787826865495449</c:v>
                </c:pt>
                <c:pt idx="5">
                  <c:v>0.15774605646110568</c:v>
                </c:pt>
                <c:pt idx="6">
                  <c:v>5.4086795964130505E-2</c:v>
                </c:pt>
              </c:numCache>
            </c:numRef>
          </c:val>
          <c:extLst xmlns:c16r2="http://schemas.microsoft.com/office/drawing/2015/06/chart">
            <c:ext xmlns:c16="http://schemas.microsoft.com/office/drawing/2014/chart" uri="{C3380CC4-5D6E-409C-BE32-E72D297353CC}">
              <c16:uniqueId val="{00000000-CAB9-43E3-B6F1-96C427128687}"/>
            </c:ext>
          </c:extLst>
        </c:ser>
        <c:ser>
          <c:idx val="3"/>
          <c:order val="2"/>
          <c:tx>
            <c:strRef>
              <c:f>'to graph'!$E$1</c:f>
              <c:strCache>
                <c:ptCount val="1"/>
                <c:pt idx="0">
                  <c:v>Shifted_Rev%</c:v>
                </c:pt>
              </c:strCache>
            </c:strRef>
          </c:tx>
          <c:spPr>
            <a:noFill/>
            <a:ln w="9525" cap="flat" cmpd="sng" algn="ctr">
              <a:noFill/>
              <a:round/>
            </a:ln>
            <a:effectLst/>
          </c:spPr>
          <c:invertIfNegative val="0"/>
          <c:cat>
            <c:strRef>
              <c:f>'to graph'!$A$2:$A$8</c:f>
              <c:strCache>
                <c:ptCount val="7"/>
                <c:pt idx="0">
                  <c:v>BAND1</c:v>
                </c:pt>
                <c:pt idx="1">
                  <c:v>BAND2</c:v>
                </c:pt>
                <c:pt idx="2">
                  <c:v>BAND3</c:v>
                </c:pt>
                <c:pt idx="3">
                  <c:v>BAND4</c:v>
                </c:pt>
                <c:pt idx="4">
                  <c:v>BAND5</c:v>
                </c:pt>
                <c:pt idx="5">
                  <c:v>BAND6</c:v>
                </c:pt>
                <c:pt idx="6">
                  <c:v>BAND7</c:v>
                </c:pt>
              </c:strCache>
            </c:strRef>
          </c:cat>
          <c:val>
            <c:numRef>
              <c:f>'to graph'!$E$2:$E$8</c:f>
              <c:numCache>
                <c:formatCode>0%</c:formatCode>
                <c:ptCount val="7"/>
                <c:pt idx="0">
                  <c:v>2.733394024126819E-2</c:v>
                </c:pt>
                <c:pt idx="1">
                  <c:v>9.1626683033197737E-2</c:v>
                </c:pt>
                <c:pt idx="2">
                  <c:v>0.13505191267840611</c:v>
                </c:pt>
                <c:pt idx="3">
                  <c:v>0.13617523534500398</c:v>
                </c:pt>
                <c:pt idx="4">
                  <c:v>0.28663317003428807</c:v>
                </c:pt>
                <c:pt idx="5">
                  <c:v>0.24066249145021673</c:v>
                </c:pt>
                <c:pt idx="6">
                  <c:v>8.2516567217619172E-2</c:v>
                </c:pt>
              </c:numCache>
            </c:numRef>
          </c:val>
          <c:extLst xmlns:c16r2="http://schemas.microsoft.com/office/drawing/2015/06/chart">
            <c:ext xmlns:c16="http://schemas.microsoft.com/office/drawing/2014/chart" uri="{C3380CC4-5D6E-409C-BE32-E72D297353CC}">
              <c16:uniqueId val="{00000001-CAB9-43E3-B6F1-96C427128687}"/>
            </c:ext>
          </c:extLst>
        </c:ser>
        <c:dLbls>
          <c:showLegendKey val="0"/>
          <c:showVal val="0"/>
          <c:showCatName val="0"/>
          <c:showSerName val="0"/>
          <c:showPercent val="0"/>
          <c:showBubbleSize val="0"/>
        </c:dLbls>
        <c:gapWidth val="150"/>
        <c:axId val="118919168"/>
        <c:axId val="118909184"/>
      </c:barChart>
      <c:lineChart>
        <c:grouping val="standard"/>
        <c:varyColors val="0"/>
        <c:ser>
          <c:idx val="0"/>
          <c:order val="0"/>
          <c:tx>
            <c:strRef>
              <c:f>'to graph'!$B$1</c:f>
              <c:strCache>
                <c:ptCount val="1"/>
                <c:pt idx="0">
                  <c:v>LR Prediction</c:v>
                </c:pt>
              </c:strCache>
            </c:strRef>
          </c:tx>
          <c:spPr>
            <a:ln w="15875" cap="rnd">
              <a:solidFill>
                <a:schemeClr val="accent1"/>
              </a:solidFill>
              <a:round/>
            </a:ln>
            <a:effectLst/>
          </c:spPr>
          <c:marker>
            <c:symbol val="none"/>
          </c:marker>
          <c:cat>
            <c:strRef>
              <c:f>'to graph'!$A$2:$A$8</c:f>
              <c:strCache>
                <c:ptCount val="7"/>
                <c:pt idx="0">
                  <c:v>BAND1</c:v>
                </c:pt>
                <c:pt idx="1">
                  <c:v>BAND2</c:v>
                </c:pt>
                <c:pt idx="2">
                  <c:v>BAND3</c:v>
                </c:pt>
                <c:pt idx="3">
                  <c:v>BAND4</c:v>
                </c:pt>
                <c:pt idx="4">
                  <c:v>BAND5</c:v>
                </c:pt>
                <c:pt idx="5">
                  <c:v>BAND6</c:v>
                </c:pt>
                <c:pt idx="6">
                  <c:v>BAND7</c:v>
                </c:pt>
              </c:strCache>
            </c:strRef>
          </c:cat>
          <c:val>
            <c:numRef>
              <c:f>'to graph'!$B$2:$B$8</c:f>
              <c:numCache>
                <c:formatCode>0%</c:formatCode>
                <c:ptCount val="7"/>
                <c:pt idx="0">
                  <c:v>1.0263000000000002</c:v>
                </c:pt>
                <c:pt idx="1">
                  <c:v>0.72270000000000012</c:v>
                </c:pt>
                <c:pt idx="2">
                  <c:v>0.60885</c:v>
                </c:pt>
                <c:pt idx="3">
                  <c:v>0.55000000000000004</c:v>
                </c:pt>
                <c:pt idx="4">
                  <c:v>0.53349999999999997</c:v>
                </c:pt>
                <c:pt idx="5">
                  <c:v>0.37565000000000004</c:v>
                </c:pt>
                <c:pt idx="6">
                  <c:v>0.24310000000000001</c:v>
                </c:pt>
              </c:numCache>
            </c:numRef>
          </c:val>
          <c:smooth val="0"/>
          <c:extLst xmlns:c16r2="http://schemas.microsoft.com/office/drawing/2015/06/chart">
            <c:ext xmlns:c16="http://schemas.microsoft.com/office/drawing/2014/chart" uri="{C3380CC4-5D6E-409C-BE32-E72D297353CC}">
              <c16:uniqueId val="{00000002-CAB9-43E3-B6F1-96C427128687}"/>
            </c:ext>
          </c:extLst>
        </c:ser>
        <c:dLbls>
          <c:showLegendKey val="0"/>
          <c:showVal val="0"/>
          <c:showCatName val="0"/>
          <c:showSerName val="0"/>
          <c:showPercent val="0"/>
          <c:showBubbleSize val="0"/>
        </c:dLbls>
        <c:marker val="1"/>
        <c:smooth val="0"/>
        <c:axId val="118901760"/>
        <c:axId val="118907648"/>
      </c:lineChart>
      <c:catAx>
        <c:axId val="11890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18907648"/>
        <c:crosses val="autoZero"/>
        <c:auto val="1"/>
        <c:lblAlgn val="ctr"/>
        <c:lblOffset val="100"/>
        <c:noMultiLvlLbl val="0"/>
      </c:catAx>
      <c:valAx>
        <c:axId val="118907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18901760"/>
        <c:crosses val="autoZero"/>
        <c:crossBetween val="between"/>
      </c:valAx>
      <c:valAx>
        <c:axId val="11890918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18919168"/>
        <c:crosses val="max"/>
        <c:crossBetween val="between"/>
      </c:valAx>
      <c:catAx>
        <c:axId val="118919168"/>
        <c:scaling>
          <c:orientation val="minMax"/>
        </c:scaling>
        <c:delete val="1"/>
        <c:axPos val="b"/>
        <c:numFmt formatCode="General" sourceLinked="1"/>
        <c:majorTickMark val="none"/>
        <c:minorTickMark val="none"/>
        <c:tickLblPos val="nextTo"/>
        <c:crossAx val="11890918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Cab </a:t>
            </a:r>
            <a:r>
              <a:rPr lang="en-US" dirty="0"/>
              <a:t>Driver A</a:t>
            </a:r>
          </a:p>
        </c:rich>
      </c:tx>
      <c:layout/>
      <c:overlay val="0"/>
      <c:spPr>
        <a:noFill/>
        <a:ln>
          <a:noFill/>
        </a:ln>
        <a:effectLst/>
      </c:spPr>
    </c:title>
    <c:autoTitleDeleted val="0"/>
    <c:plotArea>
      <c:layout/>
      <c:lineChart>
        <c:grouping val="standard"/>
        <c:varyColors val="0"/>
        <c:ser>
          <c:idx val="0"/>
          <c:order val="0"/>
          <c:tx>
            <c:strRef>
              <c:f>Sheet1!$B$1</c:f>
              <c:strCache>
                <c:ptCount val="1"/>
                <c:pt idx="0">
                  <c:v>Distractions per Hour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cat>
            <c:numRef>
              <c:f>Sheet1!$A$2:$A$20</c:f>
              <c:numCache>
                <c:formatCode>m/d/yyyy</c:formatCode>
                <c:ptCount val="19"/>
                <c:pt idx="0">
                  <c:v>43059</c:v>
                </c:pt>
                <c:pt idx="1">
                  <c:v>43066</c:v>
                </c:pt>
                <c:pt idx="2">
                  <c:v>43073</c:v>
                </c:pt>
                <c:pt idx="3">
                  <c:v>43087</c:v>
                </c:pt>
                <c:pt idx="4">
                  <c:v>43094</c:v>
                </c:pt>
                <c:pt idx="5">
                  <c:v>43101</c:v>
                </c:pt>
                <c:pt idx="6">
                  <c:v>43108</c:v>
                </c:pt>
                <c:pt idx="7">
                  <c:v>43115</c:v>
                </c:pt>
                <c:pt idx="8">
                  <c:v>43122</c:v>
                </c:pt>
                <c:pt idx="9">
                  <c:v>43129</c:v>
                </c:pt>
                <c:pt idx="10">
                  <c:v>43150</c:v>
                </c:pt>
                <c:pt idx="11">
                  <c:v>43157</c:v>
                </c:pt>
                <c:pt idx="12">
                  <c:v>43164</c:v>
                </c:pt>
                <c:pt idx="13">
                  <c:v>43171</c:v>
                </c:pt>
                <c:pt idx="14">
                  <c:v>43192</c:v>
                </c:pt>
                <c:pt idx="15">
                  <c:v>43199</c:v>
                </c:pt>
                <c:pt idx="16">
                  <c:v>43220</c:v>
                </c:pt>
                <c:pt idx="17">
                  <c:v>43227</c:v>
                </c:pt>
                <c:pt idx="18">
                  <c:v>43234</c:v>
                </c:pt>
              </c:numCache>
            </c:numRef>
          </c:cat>
          <c:val>
            <c:numRef>
              <c:f>Sheet1!$B$2:$B$20</c:f>
              <c:numCache>
                <c:formatCode>General</c:formatCode>
                <c:ptCount val="19"/>
                <c:pt idx="0">
                  <c:v>4.8039848385550599</c:v>
                </c:pt>
                <c:pt idx="1">
                  <c:v>5.9185832799567004</c:v>
                </c:pt>
                <c:pt idx="2">
                  <c:v>7.2927648508548399</c:v>
                </c:pt>
                <c:pt idx="3">
                  <c:v>16.404288658410898</c:v>
                </c:pt>
                <c:pt idx="4">
                  <c:v>12.4288451929907</c:v>
                </c:pt>
                <c:pt idx="5">
                  <c:v>8.58544975731078</c:v>
                </c:pt>
                <c:pt idx="6">
                  <c:v>2.2257493649312101</c:v>
                </c:pt>
                <c:pt idx="7">
                  <c:v>3.42653237311244</c:v>
                </c:pt>
                <c:pt idx="8">
                  <c:v>4.79962084680069</c:v>
                </c:pt>
                <c:pt idx="9">
                  <c:v>11.411971352928401</c:v>
                </c:pt>
                <c:pt idx="10">
                  <c:v>3.24694548274296</c:v>
                </c:pt>
                <c:pt idx="11">
                  <c:v>5.5162843918580302</c:v>
                </c:pt>
                <c:pt idx="12">
                  <c:v>5.2744407688372101</c:v>
                </c:pt>
                <c:pt idx="13">
                  <c:v>6.3703936268671102</c:v>
                </c:pt>
                <c:pt idx="14">
                  <c:v>3.6866255734375799</c:v>
                </c:pt>
                <c:pt idx="15">
                  <c:v>6.6961829609903303</c:v>
                </c:pt>
                <c:pt idx="16">
                  <c:v>5.4475908079454696</c:v>
                </c:pt>
                <c:pt idx="17">
                  <c:v>2.9360632482173998</c:v>
                </c:pt>
                <c:pt idx="18">
                  <c:v>2.7687593914053599</c:v>
                </c:pt>
              </c:numCache>
            </c:numRef>
          </c:val>
          <c:smooth val="0"/>
          <c:extLst xmlns:c16r2="http://schemas.microsoft.com/office/drawing/2015/06/chart">
            <c:ext xmlns:c16="http://schemas.microsoft.com/office/drawing/2014/chart" uri="{C3380CC4-5D6E-409C-BE32-E72D297353CC}">
              <c16:uniqueId val="{00000000-9FD5-4599-A196-E882B1EF20BE}"/>
            </c:ext>
          </c:extLst>
        </c:ser>
        <c:dLbls>
          <c:showLegendKey val="0"/>
          <c:showVal val="0"/>
          <c:showCatName val="0"/>
          <c:showSerName val="0"/>
          <c:showPercent val="0"/>
          <c:showBubbleSize val="0"/>
        </c:dLbls>
        <c:marker val="1"/>
        <c:smooth val="0"/>
        <c:axId val="245336704"/>
        <c:axId val="245342592"/>
      </c:lineChart>
      <c:dateAx>
        <c:axId val="24533670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5342592"/>
        <c:crosses val="autoZero"/>
        <c:auto val="1"/>
        <c:lblOffset val="100"/>
        <c:baseTimeUnit val="days"/>
      </c:dateAx>
      <c:valAx>
        <c:axId val="245342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5336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tx1"/>
      </a:solid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Cab </a:t>
            </a:r>
            <a:r>
              <a:rPr lang="en-US" dirty="0"/>
              <a:t>Driver B</a:t>
            </a:r>
          </a:p>
        </c:rich>
      </c:tx>
      <c:layout/>
      <c:overlay val="0"/>
      <c:spPr>
        <a:noFill/>
        <a:ln>
          <a:noFill/>
        </a:ln>
        <a:effectLst/>
      </c:spPr>
    </c:title>
    <c:autoTitleDeleted val="0"/>
    <c:plotArea>
      <c:layout/>
      <c:lineChart>
        <c:grouping val="standard"/>
        <c:varyColors val="0"/>
        <c:ser>
          <c:idx val="0"/>
          <c:order val="0"/>
          <c:tx>
            <c:strRef>
              <c:f>Sheet1!$B$1</c:f>
              <c:strCache>
                <c:ptCount val="1"/>
                <c:pt idx="0">
                  <c:v>Distractions per Hour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cat>
            <c:numRef>
              <c:f>Sheet1!$A$2:$A$22</c:f>
              <c:numCache>
                <c:formatCode>m/d/yyyy</c:formatCode>
                <c:ptCount val="21"/>
                <c:pt idx="0">
                  <c:v>43080</c:v>
                </c:pt>
                <c:pt idx="1">
                  <c:v>43094</c:v>
                </c:pt>
                <c:pt idx="2">
                  <c:v>43101</c:v>
                </c:pt>
                <c:pt idx="3">
                  <c:v>43108</c:v>
                </c:pt>
                <c:pt idx="4">
                  <c:v>43122</c:v>
                </c:pt>
                <c:pt idx="5">
                  <c:v>43129</c:v>
                </c:pt>
                <c:pt idx="6">
                  <c:v>43136</c:v>
                </c:pt>
                <c:pt idx="7">
                  <c:v>43143</c:v>
                </c:pt>
                <c:pt idx="8">
                  <c:v>43150</c:v>
                </c:pt>
                <c:pt idx="9">
                  <c:v>43157</c:v>
                </c:pt>
                <c:pt idx="10">
                  <c:v>43164</c:v>
                </c:pt>
                <c:pt idx="11">
                  <c:v>43171</c:v>
                </c:pt>
                <c:pt idx="12">
                  <c:v>43178</c:v>
                </c:pt>
                <c:pt idx="13">
                  <c:v>43185</c:v>
                </c:pt>
                <c:pt idx="14">
                  <c:v>43192</c:v>
                </c:pt>
                <c:pt idx="15">
                  <c:v>43199</c:v>
                </c:pt>
                <c:pt idx="16">
                  <c:v>43206</c:v>
                </c:pt>
                <c:pt idx="17">
                  <c:v>43213</c:v>
                </c:pt>
                <c:pt idx="18">
                  <c:v>43220</c:v>
                </c:pt>
                <c:pt idx="19">
                  <c:v>43227</c:v>
                </c:pt>
                <c:pt idx="20">
                  <c:v>43234</c:v>
                </c:pt>
              </c:numCache>
            </c:numRef>
          </c:cat>
          <c:val>
            <c:numRef>
              <c:f>Sheet1!$B$2:$B$22</c:f>
              <c:numCache>
                <c:formatCode>General</c:formatCode>
                <c:ptCount val="21"/>
                <c:pt idx="0">
                  <c:v>2.80556368825154</c:v>
                </c:pt>
                <c:pt idx="1">
                  <c:v>1.4605232171475</c:v>
                </c:pt>
                <c:pt idx="2">
                  <c:v>0.79092416116549402</c:v>
                </c:pt>
                <c:pt idx="3">
                  <c:v>0.83461431075288794</c:v>
                </c:pt>
                <c:pt idx="4">
                  <c:v>1.9663100176399899</c:v>
                </c:pt>
                <c:pt idx="5">
                  <c:v>1.5963701640047001</c:v>
                </c:pt>
                <c:pt idx="6">
                  <c:v>3.0308981405233202</c:v>
                </c:pt>
                <c:pt idx="7">
                  <c:v>2.5763291180205599</c:v>
                </c:pt>
                <c:pt idx="8">
                  <c:v>1.4478162716823799</c:v>
                </c:pt>
                <c:pt idx="9">
                  <c:v>1.51486044473027</c:v>
                </c:pt>
                <c:pt idx="10">
                  <c:v>0.85505269441634901</c:v>
                </c:pt>
                <c:pt idx="11">
                  <c:v>0.48311436208414199</c:v>
                </c:pt>
                <c:pt idx="12">
                  <c:v>1.3186166663500201</c:v>
                </c:pt>
                <c:pt idx="13">
                  <c:v>1.4854241782934701</c:v>
                </c:pt>
                <c:pt idx="14">
                  <c:v>0.66617471695785302</c:v>
                </c:pt>
                <c:pt idx="15">
                  <c:v>0.39438250786425799</c:v>
                </c:pt>
                <c:pt idx="16">
                  <c:v>0.83972763963986996</c:v>
                </c:pt>
                <c:pt idx="17">
                  <c:v>0.41990253489960799</c:v>
                </c:pt>
                <c:pt idx="18">
                  <c:v>0.61630313398912795</c:v>
                </c:pt>
                <c:pt idx="19">
                  <c:v>0.20554987302990799</c:v>
                </c:pt>
                <c:pt idx="20">
                  <c:v>0.51031605536302105</c:v>
                </c:pt>
              </c:numCache>
            </c:numRef>
          </c:val>
          <c:smooth val="0"/>
          <c:extLst xmlns:c16r2="http://schemas.microsoft.com/office/drawing/2015/06/chart">
            <c:ext xmlns:c16="http://schemas.microsoft.com/office/drawing/2014/chart" uri="{C3380CC4-5D6E-409C-BE32-E72D297353CC}">
              <c16:uniqueId val="{00000000-C2B1-469F-A1F6-916E419E0815}"/>
            </c:ext>
          </c:extLst>
        </c:ser>
        <c:dLbls>
          <c:showLegendKey val="0"/>
          <c:showVal val="0"/>
          <c:showCatName val="0"/>
          <c:showSerName val="0"/>
          <c:showPercent val="0"/>
          <c:showBubbleSize val="0"/>
        </c:dLbls>
        <c:marker val="1"/>
        <c:smooth val="0"/>
        <c:axId val="248027392"/>
        <c:axId val="248033280"/>
      </c:lineChart>
      <c:dateAx>
        <c:axId val="248027392"/>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8033280"/>
        <c:crosses val="autoZero"/>
        <c:auto val="1"/>
        <c:lblOffset val="100"/>
        <c:baseTimeUnit val="days"/>
      </c:dateAx>
      <c:valAx>
        <c:axId val="248033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8027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tx1"/>
      </a:solid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6D537-71C7-4EDF-AF62-4CF9554B1E51}" type="doc">
      <dgm:prSet loTypeId="urn:microsoft.com/office/officeart/2005/8/layout/process1" loCatId="process" qsTypeId="urn:microsoft.com/office/officeart/2005/8/quickstyle/simple1" qsCatId="simple" csTypeId="urn:microsoft.com/office/officeart/2005/8/colors/accent1_2" csCatId="accent1" phldr="1"/>
      <dgm:spPr/>
    </dgm:pt>
    <dgm:pt modelId="{8D35CD0E-0793-42FF-99E8-9FE27C596BBB}">
      <dgm:prSet phldrT="[Text]" custT="1"/>
      <dgm:spPr>
        <a:noFill/>
        <a:effectLst/>
      </dgm:spPr>
      <dgm:t>
        <a:bodyPr/>
        <a:lstStyle/>
        <a:p>
          <a:r>
            <a:rPr lang="en-US" sz="1200" b="1" i="1" dirty="0">
              <a:solidFill>
                <a:srgbClr val="1D2E5A"/>
              </a:solidFill>
            </a:rPr>
            <a:t>Atlas Strategic Plan to Recapture and Continue to Grow</a:t>
          </a:r>
          <a:endParaRPr lang="en-US" sz="1200" dirty="0">
            <a:solidFill>
              <a:srgbClr val="1D2E5A"/>
            </a:solidFill>
          </a:endParaRPr>
        </a:p>
      </dgm:t>
    </dgm:pt>
    <dgm:pt modelId="{EF899B54-60C4-4331-8BEC-BD638ADAC248}" type="parTrans" cxnId="{FF3C82C9-DF59-41A6-9793-0373EB683E3C}">
      <dgm:prSet/>
      <dgm:spPr/>
      <dgm:t>
        <a:bodyPr/>
        <a:lstStyle/>
        <a:p>
          <a:endParaRPr lang="en-US" sz="1200">
            <a:solidFill>
              <a:srgbClr val="1D2E5A"/>
            </a:solidFill>
          </a:endParaRPr>
        </a:p>
      </dgm:t>
    </dgm:pt>
    <dgm:pt modelId="{4D7620B3-4474-4036-ADCC-A5882E8305CA}" type="sibTrans" cxnId="{FF3C82C9-DF59-41A6-9793-0373EB683E3C}">
      <dgm:prSet custT="1"/>
      <dgm:spPr>
        <a:noFill/>
        <a:ln>
          <a:solidFill>
            <a:srgbClr val="A62240"/>
          </a:solidFill>
        </a:ln>
      </dgm:spPr>
      <dgm:t>
        <a:bodyPr/>
        <a:lstStyle/>
        <a:p>
          <a:endParaRPr lang="en-US" sz="1200" dirty="0">
            <a:solidFill>
              <a:srgbClr val="1D2E5A"/>
            </a:solidFill>
          </a:endParaRPr>
        </a:p>
      </dgm:t>
    </dgm:pt>
    <dgm:pt modelId="{730F6487-1E3A-45ED-AE88-36514D225DC7}">
      <dgm:prSet custT="1"/>
      <dgm:spPr>
        <a:noFill/>
        <a:effectLst/>
      </dgm:spPr>
      <dgm:t>
        <a:bodyPr/>
        <a:lstStyle/>
        <a:p>
          <a:r>
            <a:rPr lang="en-US" sz="1200" b="1" i="1" dirty="0">
              <a:solidFill>
                <a:srgbClr val="1D2E5A"/>
              </a:solidFill>
            </a:rPr>
            <a:t>Proportionate Market Share in niche is &gt; $400 mil</a:t>
          </a:r>
        </a:p>
      </dgm:t>
    </dgm:pt>
    <dgm:pt modelId="{5D582A45-88C6-4DDA-89DF-DA600C923463}" type="parTrans" cxnId="{2C293321-C79A-45DF-B6BA-59FFC1C60904}">
      <dgm:prSet/>
      <dgm:spPr/>
      <dgm:t>
        <a:bodyPr/>
        <a:lstStyle/>
        <a:p>
          <a:endParaRPr lang="en-US" sz="1200">
            <a:solidFill>
              <a:srgbClr val="1D2E5A"/>
            </a:solidFill>
          </a:endParaRPr>
        </a:p>
      </dgm:t>
    </dgm:pt>
    <dgm:pt modelId="{E6380B26-6C0A-4645-BD60-06D7F7DFF13A}" type="sibTrans" cxnId="{2C293321-C79A-45DF-B6BA-59FFC1C60904}">
      <dgm:prSet/>
      <dgm:spPr/>
      <dgm:t>
        <a:bodyPr/>
        <a:lstStyle/>
        <a:p>
          <a:endParaRPr lang="en-US" sz="1200">
            <a:solidFill>
              <a:srgbClr val="1D2E5A"/>
            </a:solidFill>
          </a:endParaRPr>
        </a:p>
      </dgm:t>
    </dgm:pt>
    <dgm:pt modelId="{441FBC33-3A78-4423-8D8D-6B2A21C0CF14}" type="pres">
      <dgm:prSet presAssocID="{AA66D537-71C7-4EDF-AF62-4CF9554B1E51}" presName="Name0" presStyleCnt="0">
        <dgm:presLayoutVars>
          <dgm:dir/>
          <dgm:resizeHandles val="exact"/>
        </dgm:presLayoutVars>
      </dgm:prSet>
      <dgm:spPr/>
    </dgm:pt>
    <dgm:pt modelId="{EB8A6335-E1E6-4F95-AAE6-2050681C82C1}" type="pres">
      <dgm:prSet presAssocID="{8D35CD0E-0793-42FF-99E8-9FE27C596BBB}" presName="node" presStyleLbl="node1" presStyleIdx="0" presStyleCnt="2" custScaleY="44022" custLinFactNeighborY="-1116">
        <dgm:presLayoutVars>
          <dgm:bulletEnabled val="1"/>
        </dgm:presLayoutVars>
      </dgm:prSet>
      <dgm:spPr/>
      <dgm:t>
        <a:bodyPr/>
        <a:lstStyle/>
        <a:p>
          <a:endParaRPr lang="en-US"/>
        </a:p>
      </dgm:t>
    </dgm:pt>
    <dgm:pt modelId="{8BC69561-0783-486A-8E22-3FA63A17108D}" type="pres">
      <dgm:prSet presAssocID="{4D7620B3-4474-4036-ADCC-A5882E8305CA}" presName="sibTrans" presStyleLbl="sibTrans2D1" presStyleIdx="0" presStyleCnt="1"/>
      <dgm:spPr/>
      <dgm:t>
        <a:bodyPr/>
        <a:lstStyle/>
        <a:p>
          <a:endParaRPr lang="en-US"/>
        </a:p>
      </dgm:t>
    </dgm:pt>
    <dgm:pt modelId="{75F8FE87-D13B-4545-B42D-3D980ACE1F8C}" type="pres">
      <dgm:prSet presAssocID="{4D7620B3-4474-4036-ADCC-A5882E8305CA}" presName="connectorText" presStyleLbl="sibTrans2D1" presStyleIdx="0" presStyleCnt="1"/>
      <dgm:spPr/>
      <dgm:t>
        <a:bodyPr/>
        <a:lstStyle/>
        <a:p>
          <a:endParaRPr lang="en-US"/>
        </a:p>
      </dgm:t>
    </dgm:pt>
    <dgm:pt modelId="{DA04C549-7789-4B8D-9394-A1291757F626}" type="pres">
      <dgm:prSet presAssocID="{730F6487-1E3A-45ED-AE88-36514D225DC7}" presName="node" presStyleLbl="node1" presStyleIdx="1" presStyleCnt="2" custScaleY="44022" custLinFactNeighborY="16171">
        <dgm:presLayoutVars>
          <dgm:bulletEnabled val="1"/>
        </dgm:presLayoutVars>
      </dgm:prSet>
      <dgm:spPr/>
      <dgm:t>
        <a:bodyPr/>
        <a:lstStyle/>
        <a:p>
          <a:endParaRPr lang="en-US"/>
        </a:p>
      </dgm:t>
    </dgm:pt>
  </dgm:ptLst>
  <dgm:cxnLst>
    <dgm:cxn modelId="{AEE8288C-B47D-4FFB-9D2C-59A77BD9E622}" type="presOf" srcId="{AA66D537-71C7-4EDF-AF62-4CF9554B1E51}" destId="{441FBC33-3A78-4423-8D8D-6B2A21C0CF14}" srcOrd="0" destOrd="0" presId="urn:microsoft.com/office/officeart/2005/8/layout/process1"/>
    <dgm:cxn modelId="{1DF677CF-7787-4DCE-8068-2FA53F3B6D6B}" type="presOf" srcId="{8D35CD0E-0793-42FF-99E8-9FE27C596BBB}" destId="{EB8A6335-E1E6-4F95-AAE6-2050681C82C1}" srcOrd="0" destOrd="0" presId="urn:microsoft.com/office/officeart/2005/8/layout/process1"/>
    <dgm:cxn modelId="{20CD491E-A21E-4FB9-AFE8-4EECE599B518}" type="presOf" srcId="{4D7620B3-4474-4036-ADCC-A5882E8305CA}" destId="{75F8FE87-D13B-4545-B42D-3D980ACE1F8C}" srcOrd="1" destOrd="0" presId="urn:microsoft.com/office/officeart/2005/8/layout/process1"/>
    <dgm:cxn modelId="{249CBAF7-2A44-419D-86E9-F59EE174B5F5}" type="presOf" srcId="{730F6487-1E3A-45ED-AE88-36514D225DC7}" destId="{DA04C549-7789-4B8D-9394-A1291757F626}" srcOrd="0" destOrd="0" presId="urn:microsoft.com/office/officeart/2005/8/layout/process1"/>
    <dgm:cxn modelId="{485CC5AB-F1F7-405E-B890-9E993E21E995}" type="presOf" srcId="{4D7620B3-4474-4036-ADCC-A5882E8305CA}" destId="{8BC69561-0783-486A-8E22-3FA63A17108D}" srcOrd="0" destOrd="0" presId="urn:microsoft.com/office/officeart/2005/8/layout/process1"/>
    <dgm:cxn modelId="{FF3C82C9-DF59-41A6-9793-0373EB683E3C}" srcId="{AA66D537-71C7-4EDF-AF62-4CF9554B1E51}" destId="{8D35CD0E-0793-42FF-99E8-9FE27C596BBB}" srcOrd="0" destOrd="0" parTransId="{EF899B54-60C4-4331-8BEC-BD638ADAC248}" sibTransId="{4D7620B3-4474-4036-ADCC-A5882E8305CA}"/>
    <dgm:cxn modelId="{2C293321-C79A-45DF-B6BA-59FFC1C60904}" srcId="{AA66D537-71C7-4EDF-AF62-4CF9554B1E51}" destId="{730F6487-1E3A-45ED-AE88-36514D225DC7}" srcOrd="1" destOrd="0" parTransId="{5D582A45-88C6-4DDA-89DF-DA600C923463}" sibTransId="{E6380B26-6C0A-4645-BD60-06D7F7DFF13A}"/>
    <dgm:cxn modelId="{1ACCEA70-C363-4A8C-9373-D9D3848D9EF5}" type="presParOf" srcId="{441FBC33-3A78-4423-8D8D-6B2A21C0CF14}" destId="{EB8A6335-E1E6-4F95-AAE6-2050681C82C1}" srcOrd="0" destOrd="0" presId="urn:microsoft.com/office/officeart/2005/8/layout/process1"/>
    <dgm:cxn modelId="{B92DABBA-7628-4A06-AADC-834B26B0D4C0}" type="presParOf" srcId="{441FBC33-3A78-4423-8D8D-6B2A21C0CF14}" destId="{8BC69561-0783-486A-8E22-3FA63A17108D}" srcOrd="1" destOrd="0" presId="urn:microsoft.com/office/officeart/2005/8/layout/process1"/>
    <dgm:cxn modelId="{9555AD49-ED04-4DF4-A9B1-DB080BE66A2E}" type="presParOf" srcId="{8BC69561-0783-486A-8E22-3FA63A17108D}" destId="{75F8FE87-D13B-4545-B42D-3D980ACE1F8C}" srcOrd="0" destOrd="0" presId="urn:microsoft.com/office/officeart/2005/8/layout/process1"/>
    <dgm:cxn modelId="{B43B674C-E494-4B4E-B988-FF490F06A077}" type="presParOf" srcId="{441FBC33-3A78-4423-8D8D-6B2A21C0CF14}" destId="{DA04C549-7789-4B8D-9394-A1291757F626}"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A6335-E1E6-4F95-AAE6-2050681C82C1}">
      <dsp:nvSpPr>
        <dsp:cNvPr id="0" name=""/>
        <dsp:cNvSpPr/>
      </dsp:nvSpPr>
      <dsp:spPr>
        <a:xfrm>
          <a:off x="6604" y="0"/>
          <a:ext cx="4021453" cy="364235"/>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1" kern="1200" dirty="0">
              <a:solidFill>
                <a:srgbClr val="1D2E5A"/>
              </a:solidFill>
            </a:rPr>
            <a:t>Atlas Strategic Plan to Recapture and Continue to Grow</a:t>
          </a:r>
          <a:endParaRPr lang="en-US" sz="1200" kern="1200" dirty="0">
            <a:solidFill>
              <a:srgbClr val="1D2E5A"/>
            </a:solidFill>
          </a:endParaRPr>
        </a:p>
      </dsp:txBody>
      <dsp:txXfrm>
        <a:off x="17272" y="10668"/>
        <a:ext cx="4000117" cy="342899"/>
      </dsp:txXfrm>
    </dsp:sp>
    <dsp:sp modelId="{8BC69561-0783-486A-8E22-3FA63A17108D}">
      <dsp:nvSpPr>
        <dsp:cNvPr id="0" name=""/>
        <dsp:cNvSpPr/>
      </dsp:nvSpPr>
      <dsp:spPr>
        <a:xfrm>
          <a:off x="4430204" y="0"/>
          <a:ext cx="852548" cy="364235"/>
        </a:xfrm>
        <a:prstGeom prst="rightArrow">
          <a:avLst>
            <a:gd name="adj1" fmla="val 60000"/>
            <a:gd name="adj2" fmla="val 50000"/>
          </a:avLst>
        </a:prstGeom>
        <a:noFill/>
        <a:ln>
          <a:solidFill>
            <a:srgbClr val="A6224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rgbClr val="1D2E5A"/>
            </a:solidFill>
          </a:endParaRPr>
        </a:p>
      </dsp:txBody>
      <dsp:txXfrm>
        <a:off x="4430204" y="72847"/>
        <a:ext cx="743278" cy="218541"/>
      </dsp:txXfrm>
    </dsp:sp>
    <dsp:sp modelId="{DA04C549-7789-4B8D-9394-A1291757F626}">
      <dsp:nvSpPr>
        <dsp:cNvPr id="0" name=""/>
        <dsp:cNvSpPr/>
      </dsp:nvSpPr>
      <dsp:spPr>
        <a:xfrm>
          <a:off x="5636640" y="0"/>
          <a:ext cx="4021453" cy="364235"/>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1" kern="1200" dirty="0">
              <a:solidFill>
                <a:srgbClr val="1D2E5A"/>
              </a:solidFill>
            </a:rPr>
            <a:t>Proportionate Market Share in niche is &gt; $400 mil</a:t>
          </a:r>
        </a:p>
      </dsp:txBody>
      <dsp:txXfrm>
        <a:off x="5647308" y="10668"/>
        <a:ext cx="4000117" cy="3428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4827" tIns="47414" rIns="94827" bIns="47414" rtlCol="0"/>
          <a:lstStyle>
            <a:lvl1pPr algn="l">
              <a:defRPr sz="1200"/>
            </a:lvl1pPr>
          </a:lstStyle>
          <a:p>
            <a:endParaRPr lang="en-US" dirty="0"/>
          </a:p>
        </p:txBody>
      </p:sp>
      <p:sp>
        <p:nvSpPr>
          <p:cNvPr id="3" name="Date Placeholder 2"/>
          <p:cNvSpPr>
            <a:spLocks noGrp="1"/>
          </p:cNvSpPr>
          <p:nvPr>
            <p:ph type="dt" idx="1"/>
          </p:nvPr>
        </p:nvSpPr>
        <p:spPr>
          <a:xfrm>
            <a:off x="4143590" y="1"/>
            <a:ext cx="3169920" cy="480060"/>
          </a:xfrm>
          <a:prstGeom prst="rect">
            <a:avLst/>
          </a:prstGeom>
        </p:spPr>
        <p:txBody>
          <a:bodyPr vert="horz" lIns="94827" tIns="47414" rIns="94827" bIns="47414" rtlCol="0"/>
          <a:lstStyle>
            <a:lvl1pPr algn="r">
              <a:defRPr sz="1200"/>
            </a:lvl1pPr>
          </a:lstStyle>
          <a:p>
            <a:fld id="{CD8CA983-AB41-4CA2-B9B6-CC9FBEDFAFC2}" type="datetimeFigureOut">
              <a:rPr lang="en-US" smtClean="0"/>
              <a:pPr/>
              <a:t>6/27/2018</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4827" tIns="47414" rIns="94827" bIns="47414"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4827" tIns="47414" rIns="94827" bIns="474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4827" tIns="47414" rIns="94827" bIns="474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90" y="9119474"/>
            <a:ext cx="3169920" cy="480060"/>
          </a:xfrm>
          <a:prstGeom prst="rect">
            <a:avLst/>
          </a:prstGeom>
        </p:spPr>
        <p:txBody>
          <a:bodyPr vert="horz" lIns="94827" tIns="47414" rIns="94827" bIns="47414" rtlCol="0" anchor="b"/>
          <a:lstStyle>
            <a:lvl1pPr algn="r">
              <a:defRPr sz="1200"/>
            </a:lvl1pPr>
          </a:lstStyle>
          <a:p>
            <a:fld id="{EB74DCA4-6943-461C-A04C-8CE1CC3261AC}" type="slidenum">
              <a:rPr lang="en-US" smtClean="0"/>
              <a:pPr/>
              <a:t>‹#›</a:t>
            </a:fld>
            <a:endParaRPr lang="en-US" dirty="0"/>
          </a:p>
        </p:txBody>
      </p:sp>
    </p:spTree>
    <p:extLst>
      <p:ext uri="{BB962C8B-B14F-4D97-AF65-F5344CB8AC3E}">
        <p14:creationId xmlns:p14="http://schemas.microsoft.com/office/powerpoint/2010/main" val="587950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96913"/>
            <a:ext cx="6208713"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74DCA4-6943-461C-A04C-8CE1CC3261AC}" type="slidenum">
              <a:rPr lang="en-US" smtClean="0"/>
              <a:pPr/>
              <a:t>2</a:t>
            </a:fld>
            <a:endParaRPr lang="en-US" dirty="0"/>
          </a:p>
        </p:txBody>
      </p:sp>
    </p:spTree>
    <p:extLst>
      <p:ext uri="{BB962C8B-B14F-4D97-AF65-F5344CB8AC3E}">
        <p14:creationId xmlns:p14="http://schemas.microsoft.com/office/powerpoint/2010/main" val="2346425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 y="719138"/>
            <a:ext cx="6402388"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74DCA4-6943-461C-A04C-8CE1CC3261AC}" type="slidenum">
              <a:rPr lang="en-US" smtClean="0"/>
              <a:pPr/>
              <a:t>31</a:t>
            </a:fld>
            <a:endParaRPr lang="en-US" dirty="0"/>
          </a:p>
        </p:txBody>
      </p:sp>
    </p:spTree>
    <p:extLst>
      <p:ext uri="{BB962C8B-B14F-4D97-AF65-F5344CB8AC3E}">
        <p14:creationId xmlns:p14="http://schemas.microsoft.com/office/powerpoint/2010/main" val="3947413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74DCA4-6943-461C-A04C-8CE1CC3261AC}" type="slidenum">
              <a:rPr lang="en-US" smtClean="0"/>
              <a:pPr/>
              <a:t>32</a:t>
            </a:fld>
            <a:endParaRPr lang="en-US" dirty="0"/>
          </a:p>
        </p:txBody>
      </p:sp>
    </p:spTree>
    <p:extLst>
      <p:ext uri="{BB962C8B-B14F-4D97-AF65-F5344CB8AC3E}">
        <p14:creationId xmlns:p14="http://schemas.microsoft.com/office/powerpoint/2010/main" val="245698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25" y="762000"/>
            <a:ext cx="6792913" cy="382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74DCA4-6943-461C-A04C-8CE1CC3261AC}"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199225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427038" y="693738"/>
            <a:ext cx="6156325" cy="3462337"/>
          </a:xfrm>
          <a:prstGeom prst="rect">
            <a:avLst/>
          </a:prstGeom>
          <a:noFill/>
          <a:ln>
            <a:solidFill>
              <a:srgbClr val="000000"/>
            </a:solidFill>
            <a:miter lim="800000"/>
            <a:headEnd/>
            <a:tailEnd/>
          </a:ln>
        </p:spPr>
      </p:sp>
      <p:sp>
        <p:nvSpPr>
          <p:cNvPr id="34819" name="Rectangle 3"/>
          <p:cNvSpPr>
            <a:spLocks noGrp="1" noChangeArrowheads="1"/>
          </p:cNvSpPr>
          <p:nvPr>
            <p:ph type="body" idx="1"/>
          </p:nvPr>
        </p:nvSpPr>
        <p:spPr bwMode="auto">
          <a:xfrm>
            <a:off x="701354" y="4387454"/>
            <a:ext cx="5607712" cy="4155317"/>
          </a:xfrm>
          <a:prstGeom prst="rect">
            <a:avLst/>
          </a:prstGeom>
          <a:noFill/>
          <a:ln>
            <a:miter lim="800000"/>
            <a:headEnd/>
            <a:tailEnd/>
          </a:ln>
        </p:spPr>
        <p:txBody>
          <a:bodyPr lIns="87248" tIns="43625" rIns="87248" bIns="43625"/>
          <a:lstStyle/>
          <a:p>
            <a:pPr eaLnBrk="1" hangingPunct="1"/>
            <a:endParaRPr lang="en-CA" dirty="0"/>
          </a:p>
        </p:txBody>
      </p:sp>
    </p:spTree>
    <p:extLst>
      <p:ext uri="{BB962C8B-B14F-4D97-AF65-F5344CB8AC3E}">
        <p14:creationId xmlns:p14="http://schemas.microsoft.com/office/powerpoint/2010/main" val="4154519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74DCA4-6943-461C-A04C-8CE1CC3261AC}" type="slidenum">
              <a:rPr lang="en-US" smtClean="0"/>
              <a:pPr/>
              <a:t>7</a:t>
            </a:fld>
            <a:endParaRPr lang="en-US" dirty="0"/>
          </a:p>
        </p:txBody>
      </p:sp>
    </p:spTree>
    <p:extLst>
      <p:ext uri="{BB962C8B-B14F-4D97-AF65-F5344CB8AC3E}">
        <p14:creationId xmlns:p14="http://schemas.microsoft.com/office/powerpoint/2010/main" val="2693090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011">
              <a:defRPr/>
            </a:pPr>
            <a:r>
              <a:rPr lang="en-CA" dirty="0"/>
              <a:t>NTD:  Discuss expected results from U/W model, but don’t go</a:t>
            </a:r>
            <a:r>
              <a:rPr lang="en-CA" baseline="0" dirty="0"/>
              <a:t> too far into weeds</a:t>
            </a:r>
            <a:endParaRPr lang="en-CA" dirty="0"/>
          </a:p>
          <a:p>
            <a:endParaRPr lang="en-US" dirty="0"/>
          </a:p>
        </p:txBody>
      </p:sp>
      <p:sp>
        <p:nvSpPr>
          <p:cNvPr id="4" name="Slide Number Placeholder 3"/>
          <p:cNvSpPr>
            <a:spLocks noGrp="1"/>
          </p:cNvSpPr>
          <p:nvPr>
            <p:ph type="sldNum" sz="quarter" idx="10"/>
          </p:nvPr>
        </p:nvSpPr>
        <p:spPr/>
        <p:txBody>
          <a:bodyPr/>
          <a:lstStyle/>
          <a:p>
            <a:fld id="{9E850E3A-5D81-4661-A90F-465C18CF2F54}" type="slidenum">
              <a:rPr lang="en-US" smtClean="0"/>
              <a:t>9</a:t>
            </a:fld>
            <a:endParaRPr lang="en-US" dirty="0"/>
          </a:p>
        </p:txBody>
      </p:sp>
    </p:spTree>
    <p:extLst>
      <p:ext uri="{BB962C8B-B14F-4D97-AF65-F5344CB8AC3E}">
        <p14:creationId xmlns:p14="http://schemas.microsoft.com/office/powerpoint/2010/main" val="4089794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674688"/>
            <a:ext cx="6010275" cy="3381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74DCA4-6943-461C-A04C-8CE1CC3261AC}" type="slidenum">
              <a:rPr lang="en-US" smtClean="0"/>
              <a:pPr/>
              <a:t>10</a:t>
            </a:fld>
            <a:endParaRPr lang="en-US" dirty="0"/>
          </a:p>
        </p:txBody>
      </p:sp>
    </p:spTree>
    <p:extLst>
      <p:ext uri="{BB962C8B-B14F-4D97-AF65-F5344CB8AC3E}">
        <p14:creationId xmlns:p14="http://schemas.microsoft.com/office/powerpoint/2010/main" val="323199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674688"/>
            <a:ext cx="6010275" cy="3381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74DCA4-6943-461C-A04C-8CE1CC3261AC}" type="slidenum">
              <a:rPr lang="en-US" smtClean="0"/>
              <a:pPr/>
              <a:t>11</a:t>
            </a:fld>
            <a:endParaRPr lang="en-US" dirty="0"/>
          </a:p>
        </p:txBody>
      </p:sp>
    </p:spTree>
    <p:extLst>
      <p:ext uri="{BB962C8B-B14F-4D97-AF65-F5344CB8AC3E}">
        <p14:creationId xmlns:p14="http://schemas.microsoft.com/office/powerpoint/2010/main" val="901639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674688"/>
            <a:ext cx="6010275" cy="3381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74DCA4-6943-461C-A04C-8CE1CC3261AC}" type="slidenum">
              <a:rPr lang="en-US" smtClean="0"/>
              <a:pPr/>
              <a:t>12</a:t>
            </a:fld>
            <a:endParaRPr lang="en-US" dirty="0"/>
          </a:p>
        </p:txBody>
      </p:sp>
    </p:spTree>
    <p:extLst>
      <p:ext uri="{BB962C8B-B14F-4D97-AF65-F5344CB8AC3E}">
        <p14:creationId xmlns:p14="http://schemas.microsoft.com/office/powerpoint/2010/main" val="1044197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74DCA4-6943-461C-A04C-8CE1CC3261AC}" type="slidenum">
              <a:rPr lang="en-US" smtClean="0"/>
              <a:pPr/>
              <a:t>21</a:t>
            </a:fld>
            <a:endParaRPr lang="en-US" dirty="0"/>
          </a:p>
        </p:txBody>
      </p:sp>
    </p:spTree>
    <p:extLst>
      <p:ext uri="{BB962C8B-B14F-4D97-AF65-F5344CB8AC3E}">
        <p14:creationId xmlns:p14="http://schemas.microsoft.com/office/powerpoint/2010/main" val="3040872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 y="719138"/>
            <a:ext cx="6402388"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74DCA4-6943-461C-A04C-8CE1CC3261AC}" type="slidenum">
              <a:rPr lang="en-US" smtClean="0"/>
              <a:pPr/>
              <a:t>24</a:t>
            </a:fld>
            <a:endParaRPr lang="en-US" dirty="0"/>
          </a:p>
        </p:txBody>
      </p:sp>
    </p:spTree>
    <p:extLst>
      <p:ext uri="{BB962C8B-B14F-4D97-AF65-F5344CB8AC3E}">
        <p14:creationId xmlns:p14="http://schemas.microsoft.com/office/powerpoint/2010/main" val="276711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ED7B65E-CD01-441E-9035-72E5E85D4ADF}" type="datetime1">
              <a:rPr lang="en-US" smtClean="0"/>
              <a:t>6/27/2018</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45CDA38-BB17-4BFA-835F-7BB6501992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9467" y="227014"/>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974B6F-E4F8-4CA3-9352-9E3D5D1C2537}" type="datetime1">
              <a:rPr lang="en-US" smtClean="0"/>
              <a:t>6/27/2018</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45CDA38-BB17-4BFA-835F-7BB6501992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33BEBBD-5428-409B-B7AC-D8DA6BF41026}" type="datetime1">
              <a:rPr lang="en-US" smtClean="0"/>
              <a:t>6/27/2018</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45CDA38-BB17-4BFA-835F-7BB6501992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3902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793A41-B26A-4164-A31C-B48CEEBA4B4B}"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14077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31913-743B-41B2-A6FF-D03B7531CF41}"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60521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14DB36-EBBE-4D22-B4A8-54BB886094FD}"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77811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9EF085-B671-47C2-B905-68FAF28EC508}" type="datetime1">
              <a:rPr lang="en-US" smtClean="0">
                <a:solidFill>
                  <a:prstClr val="black">
                    <a:tint val="75000"/>
                  </a:prstClr>
                </a:solidFill>
              </a:rPr>
              <a:t>6/27/2018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35999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002AEB-7867-4ACF-A278-3E2202186A54}" type="datetime1">
              <a:rPr lang="en-US" smtClean="0">
                <a:solidFill>
                  <a:prstClr val="black">
                    <a:tint val="75000"/>
                  </a:prstClr>
                </a:solidFill>
              </a:rPr>
              <a:t>6/27/2018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85000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2A924C-DF7A-4CAA-8908-111A37BDBE66}" type="datetime1">
              <a:rPr lang="en-US" smtClean="0">
                <a:solidFill>
                  <a:prstClr val="black">
                    <a:tint val="75000"/>
                  </a:prstClr>
                </a:solidFill>
              </a:rPr>
              <a:t>6/27/2018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44085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C1F65-2EA1-4CF6-863D-85C6261A5FFB}" type="datetime1">
              <a:rPr lang="en-US" smtClean="0">
                <a:solidFill>
                  <a:prstClr val="black">
                    <a:tint val="75000"/>
                  </a:prstClr>
                </a:solidFill>
              </a:rPr>
              <a:t>6/27/2018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73866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67" y="227014"/>
            <a:ext cx="10972800" cy="1143000"/>
          </a:xfrm>
          <a:prstGeom prst="rect">
            <a:avLst/>
          </a:prstGeom>
        </p:spPr>
        <p:txBody>
          <a:bodyPr lIns="27432">
            <a:normAutofit/>
          </a:bodyPr>
          <a:lstStyle>
            <a:lvl1pPr>
              <a:defRPr sz="2200" b="1">
                <a:solidFill>
                  <a:srgbClr val="535355"/>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F88E40A-9A21-4483-BCCB-32FD8B7EE6E1}" type="datetime1">
              <a:rPr lang="en-US" smtClean="0"/>
              <a:t>6/27/2018</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45CDA38-BB17-4BFA-835F-7BB6501992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5AB970-2549-4EB3-92A9-5E3EE80451F0}" type="datetime1">
              <a:rPr lang="en-US" smtClean="0">
                <a:solidFill>
                  <a:prstClr val="black">
                    <a:tint val="75000"/>
                  </a:prstClr>
                </a:solidFill>
              </a:rPr>
              <a:t>6/27/2018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48834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7FF726-3CB3-43C7-ADE0-515EDCFCB6FC}" type="datetime1">
              <a:rPr lang="en-US" smtClean="0">
                <a:solidFill>
                  <a:prstClr val="black">
                    <a:tint val="75000"/>
                  </a:prstClr>
                </a:solidFill>
              </a:rPr>
              <a:t>6/27/2018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54019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ECF874-2800-467A-9A95-75B23348E56A}"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27539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85D6E-1CC2-440C-B90E-34A18B26EFC6}"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93937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26698A-E805-4EA0-8555-B146EF3647E8}"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17A502D8-D76E-4638-B2C5-03B29FDB0B7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764407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84238"/>
            <a:ext cx="10972800" cy="5211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867F3F1-7E73-4F79-BC6D-5FE6E343F54B}"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17A502D8-D76E-4638-B2C5-03B29FDB0B7F}" type="slidenum">
              <a:rPr lang="en-US" smtClean="0">
                <a:solidFill>
                  <a:prstClr val="white"/>
                </a:solidFill>
              </a:rPr>
              <a:pPr/>
              <a:t>‹#›</a:t>
            </a:fld>
            <a:endParaRPr lang="en-US" dirty="0">
              <a:solidFill>
                <a:prstClr val="white"/>
              </a:solidFill>
            </a:endParaRPr>
          </a:p>
        </p:txBody>
      </p:sp>
      <p:sp>
        <p:nvSpPr>
          <p:cNvPr id="7" name="Title Placeholder 1"/>
          <p:cNvSpPr>
            <a:spLocks noGrp="1"/>
          </p:cNvSpPr>
          <p:nvPr>
            <p:ph type="title"/>
          </p:nvPr>
        </p:nvSpPr>
        <p:spPr>
          <a:xfrm>
            <a:off x="609600" y="228600"/>
            <a:ext cx="10972800" cy="533400"/>
          </a:xfrm>
          <a:prstGeom prst="rect">
            <a:avLst/>
          </a:prstGeom>
        </p:spPr>
        <p:txBody>
          <a:bodyPr vert="horz" lIns="91440" tIns="45720" rIns="91440" bIns="45720" rtlCol="0" anchor="b" anchorCtr="0">
            <a:normAutofit/>
          </a:bodyPr>
          <a:lstStyle>
            <a:lvl1pPr>
              <a:defRPr sz="2400" b="1"/>
            </a:lvl1pPr>
          </a:lstStyle>
          <a:p>
            <a:r>
              <a:rPr lang="en-US"/>
              <a:t>Click to edit Master title style</a:t>
            </a:r>
          </a:p>
        </p:txBody>
      </p:sp>
    </p:spTree>
    <p:extLst>
      <p:ext uri="{BB962C8B-B14F-4D97-AF65-F5344CB8AC3E}">
        <p14:creationId xmlns:p14="http://schemas.microsoft.com/office/powerpoint/2010/main" val="10646864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8634F-58E3-4E58-BB14-65C58E094F4D}"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17A502D8-D76E-4638-B2C5-03B29FDB0B7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10181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90E519-43A9-49FF-AC9A-C8EA7C85A81B}" type="datetime1">
              <a:rPr lang="en-US" smtClean="0">
                <a:solidFill>
                  <a:prstClr val="black">
                    <a:tint val="75000"/>
                  </a:prstClr>
                </a:solidFill>
              </a:rPr>
              <a:t>6/27/2018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17A502D8-D76E-4638-B2C5-03B29FDB0B7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19467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EB053F-F78D-4809-9AC7-6EFE26F877BF}" type="datetime1">
              <a:rPr lang="en-US" smtClean="0">
                <a:solidFill>
                  <a:prstClr val="black">
                    <a:tint val="75000"/>
                  </a:prstClr>
                </a:solidFill>
              </a:rPr>
              <a:t>6/27/2018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17A502D8-D76E-4638-B2C5-03B29FDB0B7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56363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3651DC-1A72-4F64-BEAE-963802202918}" type="datetime1">
              <a:rPr lang="en-US" smtClean="0">
                <a:solidFill>
                  <a:prstClr val="black">
                    <a:tint val="75000"/>
                  </a:prstClr>
                </a:solidFill>
              </a:rPr>
              <a:t>6/27/2018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7A502D8-D76E-4638-B2C5-03B29FDB0B7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74352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ABE1D0F-8F5F-4C3E-B793-DE9F40E1B55E}" type="datetime1">
              <a:rPr lang="en-US" smtClean="0"/>
              <a:t>6/27/2018</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45CDA38-BB17-4BFA-835F-7BB6501992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7899D-449E-48B9-9D8E-C2041BB13587}" type="datetime1">
              <a:rPr lang="en-US" smtClean="0">
                <a:solidFill>
                  <a:prstClr val="black">
                    <a:tint val="75000"/>
                  </a:prstClr>
                </a:solidFill>
              </a:rPr>
              <a:t>6/27/2018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7A502D8-D76E-4638-B2C5-03B29FDB0B7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849090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184409-A918-4BB0-AC21-1E1998715467}" type="datetime1">
              <a:rPr lang="en-US" smtClean="0">
                <a:solidFill>
                  <a:prstClr val="black">
                    <a:tint val="75000"/>
                  </a:prstClr>
                </a:solidFill>
              </a:rPr>
              <a:t>6/27/2018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7A502D8-D76E-4638-B2C5-03B29FDB0B7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858284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944300-A9D6-4742-9BC0-F0E7D0C48BEB}" type="datetime1">
              <a:rPr lang="en-US" smtClean="0">
                <a:solidFill>
                  <a:prstClr val="black">
                    <a:tint val="75000"/>
                  </a:prstClr>
                </a:solidFill>
              </a:rPr>
              <a:t>6/27/2018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7A502D8-D76E-4638-B2C5-03B29FDB0B7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48664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4C4A8F-5BFD-4567-8742-70504958F4F6}"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A502D8-D76E-4638-B2C5-03B29FDB0B7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390276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3933F0-4611-415E-9018-47298BF31D1B}"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A502D8-D76E-4638-B2C5-03B29FDB0B7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648143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39F740-0CFF-44FD-8B8F-DB815D933946}"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07252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807BF1-9DC0-4D19-88C6-1B6176A68F9E}"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p:cNvSpPr>
            <a:spLocks noGrp="1"/>
          </p:cNvSpPr>
          <p:nvPr>
            <p:ph type="title"/>
          </p:nvPr>
        </p:nvSpPr>
        <p:spPr>
          <a:xfrm>
            <a:off x="609600" y="457200"/>
            <a:ext cx="10972800" cy="1143000"/>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27355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1816B9-CE55-4327-BE85-FCD0D6C11826}"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95587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E46A05-4FC5-449C-A0D2-9BD739C84E0C}" type="datetime1">
              <a:rPr lang="en-US" smtClean="0">
                <a:solidFill>
                  <a:prstClr val="black">
                    <a:tint val="75000"/>
                  </a:prstClr>
                </a:solidFill>
              </a:rPr>
              <a:t>6/27/2018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7248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255DC0-5A52-4017-B8D3-BA2574EAF5C5}" type="datetime1">
              <a:rPr lang="en-US" smtClean="0">
                <a:solidFill>
                  <a:prstClr val="black">
                    <a:tint val="75000"/>
                  </a:prstClr>
                </a:solidFill>
              </a:rPr>
              <a:t>6/27/2018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27545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67" y="227014"/>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22A4EC8-35DC-49C6-ACD8-0239CB3A8F8E}" type="datetime1">
              <a:rPr lang="en-US" smtClean="0"/>
              <a:t>6/27/2018</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45CDA38-BB17-4BFA-835F-7BB6501992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58DDC1-3E1D-4160-9B51-3990136A1E14}" type="datetime1">
              <a:rPr lang="en-US" smtClean="0">
                <a:solidFill>
                  <a:prstClr val="black">
                    <a:tint val="75000"/>
                  </a:prstClr>
                </a:solidFill>
              </a:rPr>
              <a:t>6/27/2018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94068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24440-9485-427B-9D80-33F84BA1FA2B}" type="datetime1">
              <a:rPr lang="en-US" smtClean="0">
                <a:solidFill>
                  <a:prstClr val="black">
                    <a:tint val="75000"/>
                  </a:prstClr>
                </a:solidFill>
              </a:rPr>
              <a:t>6/27/2018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02874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84265A-D769-498B-92AC-C06A1EAAA85D}" type="datetime1">
              <a:rPr lang="en-US" smtClean="0">
                <a:solidFill>
                  <a:prstClr val="black">
                    <a:tint val="75000"/>
                  </a:prstClr>
                </a:solidFill>
              </a:rPr>
              <a:t>6/27/2018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75326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345AF8-E2A2-41F6-986E-781962E5565E}" type="datetime1">
              <a:rPr lang="en-US" smtClean="0">
                <a:solidFill>
                  <a:prstClr val="black">
                    <a:tint val="75000"/>
                  </a:prstClr>
                </a:solidFill>
              </a:rPr>
              <a:t>6/27/2018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50420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4B242F-7AB0-4503-8875-3F03C4509184}"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42915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C0830-4D83-4887-B1E1-E066488BE608}"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72593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779985-62D4-479D-9368-AF38FCCFADF5}"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35258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0EC17ED-4DEF-442E-AAF7-D35105F4D692}"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p:cNvSpPr>
            <a:spLocks noGrp="1"/>
          </p:cNvSpPr>
          <p:nvPr>
            <p:ph type="title"/>
          </p:nvPr>
        </p:nvSpPr>
        <p:spPr>
          <a:xfrm>
            <a:off x="609600" y="457200"/>
            <a:ext cx="10972800" cy="1143000"/>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2008001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642673-AE54-4C2D-8956-77716027350A}"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95082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EE395E-1046-4451-B586-596BC42A4FDE}" type="datetime1">
              <a:rPr lang="en-US" smtClean="0">
                <a:solidFill>
                  <a:prstClr val="black">
                    <a:tint val="75000"/>
                  </a:prstClr>
                </a:solidFill>
              </a:rPr>
              <a:t>6/27/2018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11565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9467" y="227014"/>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7D31FCB-ED42-4C85-8796-97C30BD7874D}" type="datetime1">
              <a:rPr lang="en-US" smtClean="0"/>
              <a:t>6/27/2018</a:t>
            </a:fld>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D45CDA38-BB17-4BFA-835F-7BB6501992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F3DBC2-EFA4-488A-BBE1-B8428BE757DF}" type="datetime1">
              <a:rPr lang="en-US" smtClean="0">
                <a:solidFill>
                  <a:prstClr val="black">
                    <a:tint val="75000"/>
                  </a:prstClr>
                </a:solidFill>
              </a:rPr>
              <a:t>6/27/2018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10906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2ACF05-B8AA-4658-95C1-A9651145CEB4}" type="datetime1">
              <a:rPr lang="en-US" smtClean="0">
                <a:solidFill>
                  <a:prstClr val="black">
                    <a:tint val="75000"/>
                  </a:prstClr>
                </a:solidFill>
              </a:rPr>
              <a:t>6/27/2018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81268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BC6FE-9F06-419E-A3E1-85BDD431DD6D}" type="datetime1">
              <a:rPr lang="en-US" smtClean="0">
                <a:solidFill>
                  <a:prstClr val="black">
                    <a:tint val="75000"/>
                  </a:prstClr>
                </a:solidFill>
              </a:rPr>
              <a:t>6/27/2018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45397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C52E73-F7A9-401A-97DC-6D574759DF38}" type="datetime1">
              <a:rPr lang="en-US" smtClean="0">
                <a:solidFill>
                  <a:prstClr val="black">
                    <a:tint val="75000"/>
                  </a:prstClr>
                </a:solidFill>
              </a:rPr>
              <a:t>6/27/2018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32709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8988A-FA4F-4A2D-A692-0A2239DFD80A}" type="datetime1">
              <a:rPr lang="en-US" smtClean="0">
                <a:solidFill>
                  <a:prstClr val="black">
                    <a:tint val="75000"/>
                  </a:prstClr>
                </a:solidFill>
              </a:rPr>
              <a:t>6/27/2018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83655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2B51CE-90B7-47D4-8916-FF9B728E3768}"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44827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DF2B57-D8B6-4273-B132-C8DBA9647CDB}"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38386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793A41-B26A-4164-A31C-B48CEEBA4B4B}"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03652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31913-743B-41B2-A6FF-D03B7531CF41}"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99660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14DB36-EBBE-4D22-B4A8-54BB886094FD}"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76918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467" y="227014"/>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504A901-66C9-42C0-84A2-C900ACB20040}" type="datetime1">
              <a:rPr lang="en-US" smtClean="0"/>
              <a:t>6/27/2018</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D45CDA38-BB17-4BFA-835F-7BB6501992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9EF085-B671-47C2-B905-68FAF28EC508}" type="datetime1">
              <a:rPr lang="en-US" smtClean="0">
                <a:solidFill>
                  <a:prstClr val="black">
                    <a:tint val="75000"/>
                  </a:prstClr>
                </a:solidFill>
              </a:rPr>
              <a:t>6/27/2018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25009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002AEB-7867-4ACF-A278-3E2202186A54}" type="datetime1">
              <a:rPr lang="en-US" smtClean="0">
                <a:solidFill>
                  <a:prstClr val="black">
                    <a:tint val="75000"/>
                  </a:prstClr>
                </a:solidFill>
              </a:rPr>
              <a:t>6/27/2018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96312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2A924C-DF7A-4CAA-8908-111A37BDBE66}" type="datetime1">
              <a:rPr lang="en-US" smtClean="0">
                <a:solidFill>
                  <a:prstClr val="black">
                    <a:tint val="75000"/>
                  </a:prstClr>
                </a:solidFill>
              </a:rPr>
              <a:t>6/27/2018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01632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C1F65-2EA1-4CF6-863D-85C6261A5FFB}" type="datetime1">
              <a:rPr lang="en-US" smtClean="0">
                <a:solidFill>
                  <a:prstClr val="black">
                    <a:tint val="75000"/>
                  </a:prstClr>
                </a:solidFill>
              </a:rPr>
              <a:t>6/27/2018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0005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5AB970-2549-4EB3-92A9-5E3EE80451F0}" type="datetime1">
              <a:rPr lang="en-US" smtClean="0">
                <a:solidFill>
                  <a:prstClr val="black">
                    <a:tint val="75000"/>
                  </a:prstClr>
                </a:solidFill>
              </a:rPr>
              <a:t>6/27/2018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05068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7FF726-3CB3-43C7-ADE0-515EDCFCB6FC}" type="datetime1">
              <a:rPr lang="en-US" smtClean="0">
                <a:solidFill>
                  <a:prstClr val="black">
                    <a:tint val="75000"/>
                  </a:prstClr>
                </a:solidFill>
              </a:rPr>
              <a:t>6/27/2018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32350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ECF874-2800-467A-9A95-75B23348E56A}"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78841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85D6E-1CC2-440C-B90E-34A18B26EFC6}"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56467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07F935CE-E891-41E6-8F2C-E5673A74850E}" type="datetime1">
              <a:rPr lang="en-US" smtClean="0"/>
              <a:t>6/27/2018</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D45CDA38-BB17-4BFA-835F-7BB6501992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A1E22BB-A4C3-46D5-8704-849ABCF0C237}" type="datetime1">
              <a:rPr lang="en-US" smtClean="0"/>
              <a:t>6/27/2018</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45CDA38-BB17-4BFA-835F-7BB6501992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A98E2EC-64D9-4ECA-8085-4942969116C4}" type="datetime1">
              <a:rPr lang="en-US" smtClean="0"/>
              <a:t>6/27/2018</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45CDA38-BB17-4BFA-835F-7BB65019921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xmlns="" id="{4414F298-C66D-4A31-9F32-E47197FE040E}"/>
              </a:ext>
            </a:extLst>
          </p:cNvPr>
          <p:cNvSpPr txBox="1">
            <a:spLocks/>
          </p:cNvSpPr>
          <p:nvPr userDrawn="1"/>
        </p:nvSpPr>
        <p:spPr>
          <a:xfrm>
            <a:off x="209551" y="168787"/>
            <a:ext cx="10972800" cy="306386"/>
          </a:xfrm>
          <a:prstGeom prst="rect">
            <a:avLst/>
          </a:prstGeom>
        </p:spPr>
        <p:txBody>
          <a:bodyPr>
            <a:no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endParaRPr lang="en-US" sz="2200" dirty="0">
              <a:solidFill>
                <a:srgbClr val="535355"/>
              </a:solidFill>
            </a:endParaRPr>
          </a:p>
        </p:txBody>
      </p:sp>
      <p:sp>
        <p:nvSpPr>
          <p:cNvPr id="9" name="TextBox 8">
            <a:extLst>
              <a:ext uri="{FF2B5EF4-FFF2-40B4-BE49-F238E27FC236}">
                <a16:creationId xmlns:a16="http://schemas.microsoft.com/office/drawing/2014/main" xmlns="" id="{AD9D77FD-6E68-4EB9-BC5B-3A3843AEFE25}"/>
              </a:ext>
            </a:extLst>
          </p:cNvPr>
          <p:cNvSpPr txBox="1"/>
          <p:nvPr userDrawn="1"/>
        </p:nvSpPr>
        <p:spPr>
          <a:xfrm>
            <a:off x="11761026" y="6457418"/>
            <a:ext cx="400956" cy="307777"/>
          </a:xfrm>
          <a:prstGeom prst="rect">
            <a:avLst/>
          </a:prstGeom>
          <a:noFill/>
          <a:ln>
            <a:solidFill>
              <a:schemeClr val="tx2">
                <a:lumMod val="50000"/>
              </a:schemeClr>
            </a:solidFill>
          </a:ln>
        </p:spPr>
        <p:txBody>
          <a:bodyPr wrap="square" rtlCol="0">
            <a:spAutoFit/>
          </a:bodyPr>
          <a:lstStyle/>
          <a:p>
            <a:endParaRPr lang="en-US" sz="1400" dirty="0"/>
          </a:p>
        </p:txBody>
      </p:sp>
      <p:sp>
        <p:nvSpPr>
          <p:cNvPr id="10" name="Rectangle 9">
            <a:extLst>
              <a:ext uri="{FF2B5EF4-FFF2-40B4-BE49-F238E27FC236}">
                <a16:creationId xmlns:a16="http://schemas.microsoft.com/office/drawing/2014/main" xmlns="" id="{7D0C8F8D-D9D8-4EC8-80C8-092A1081FEA8}"/>
              </a:ext>
            </a:extLst>
          </p:cNvPr>
          <p:cNvSpPr/>
          <p:nvPr userDrawn="1"/>
        </p:nvSpPr>
        <p:spPr>
          <a:xfrm>
            <a:off x="11684826" y="6533618"/>
            <a:ext cx="381000" cy="304800"/>
          </a:xfrm>
          <a:prstGeom prst="rect">
            <a:avLst/>
          </a:prstGeom>
          <a:solidFill>
            <a:srgbClr val="151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085B7A4E-DD2F-40EC-9A97-DE499F820C35}" type="slidenum">
              <a:rPr lang="en-US" sz="1200" smtClean="0"/>
              <a:t>‹#›</a:t>
            </a:fld>
            <a:endParaRPr lang="en-US" sz="1200" dirty="0"/>
          </a:p>
        </p:txBody>
      </p:sp>
      <p:sp>
        <p:nvSpPr>
          <p:cNvPr id="11" name="Left Bracket 10">
            <a:extLst>
              <a:ext uri="{FF2B5EF4-FFF2-40B4-BE49-F238E27FC236}">
                <a16:creationId xmlns:a16="http://schemas.microsoft.com/office/drawing/2014/main" xmlns="" id="{206A4486-179B-4E57-B4CB-BB8A6D94073A}"/>
              </a:ext>
            </a:extLst>
          </p:cNvPr>
          <p:cNvSpPr/>
          <p:nvPr userDrawn="1"/>
        </p:nvSpPr>
        <p:spPr>
          <a:xfrm rot="16200000">
            <a:off x="6029104" y="573665"/>
            <a:ext cx="45719" cy="11646724"/>
          </a:xfrm>
          <a:prstGeom prst="leftBracket">
            <a:avLst/>
          </a:prstGeom>
          <a:ln>
            <a:solidFill>
              <a:srgbClr val="1D2E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Left Bracket 11">
            <a:extLst>
              <a:ext uri="{FF2B5EF4-FFF2-40B4-BE49-F238E27FC236}">
                <a16:creationId xmlns:a16="http://schemas.microsoft.com/office/drawing/2014/main" xmlns="" id="{8A55EE7E-8D0F-4E7C-B894-2A5B830B0D6F}"/>
              </a:ext>
            </a:extLst>
          </p:cNvPr>
          <p:cNvSpPr/>
          <p:nvPr userDrawn="1"/>
        </p:nvSpPr>
        <p:spPr>
          <a:xfrm rot="16200000" flipH="1">
            <a:off x="6029104" y="-5236622"/>
            <a:ext cx="45719" cy="11646724"/>
          </a:xfrm>
          <a:prstGeom prst="leftBracket">
            <a:avLst/>
          </a:prstGeom>
          <a:ln>
            <a:solidFill>
              <a:srgbClr val="1D2E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3" r:id="rId12"/>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hdr="0" ftr="0" dt="0"/>
  <p:txStyles>
    <p:titleStyle>
      <a:lvl1pPr algn="l" defTabSz="914400" rtl="0" eaLnBrk="1" latinLnBrk="0" hangingPunct="1">
        <a:spcBef>
          <a:spcPct val="0"/>
        </a:spcBef>
        <a:buNone/>
        <a:defRPr sz="2200" b="1" kern="1200">
          <a:solidFill>
            <a:srgbClr val="535355"/>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18594-2D38-40E3-90A4-753DE2123AD6}"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692086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tlas12.jpg"/>
          <p:cNvPicPr>
            <a:picLocks noChangeAspect="1"/>
          </p:cNvPicPr>
          <p:nvPr/>
        </p:nvPicPr>
        <p:blipFill>
          <a:blip r:embed="rId13" cstate="print"/>
          <a:srcRect t="33333"/>
          <a:stretch>
            <a:fillRect/>
          </a:stretch>
        </p:blipFill>
        <p:spPr>
          <a:xfrm>
            <a:off x="0" y="2286000"/>
            <a:ext cx="12192000" cy="4572000"/>
          </a:xfrm>
          <a:prstGeom prst="rect">
            <a:avLst/>
          </a:prstGeom>
        </p:spPr>
      </p:pic>
      <p:sp>
        <p:nvSpPr>
          <p:cNvPr id="2" name="Title Placeholder 1"/>
          <p:cNvSpPr>
            <a:spLocks noGrp="1"/>
          </p:cNvSpPr>
          <p:nvPr>
            <p:ph type="title"/>
          </p:nvPr>
        </p:nvSpPr>
        <p:spPr>
          <a:xfrm>
            <a:off x="609600" y="457200"/>
            <a:ext cx="109728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DF945-8F6B-45CA-B114-C25881BA367A}"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400" b="0">
                <a:solidFill>
                  <a:schemeClr val="bg1"/>
                </a:solidFill>
              </a:defRPr>
            </a:lvl1pPr>
          </a:lstStyle>
          <a:p>
            <a:fld id="{17A502D8-D76E-4638-B2C5-03B29FDB0B7F}" type="slidenum">
              <a:rPr lang="en-US" smtClean="0">
                <a:solidFill>
                  <a:prstClr val="white"/>
                </a:solidFill>
              </a:rPr>
              <a:pPr/>
              <a:t>‹#›</a:t>
            </a:fld>
            <a:endParaRPr lang="en-US" dirty="0">
              <a:solidFill>
                <a:prstClr val="white"/>
              </a:solidFill>
            </a:endParaRPr>
          </a:p>
        </p:txBody>
      </p:sp>
      <p:cxnSp>
        <p:nvCxnSpPr>
          <p:cNvPr id="8" name="Straight Connector 7"/>
          <p:cNvCxnSpPr/>
          <p:nvPr/>
        </p:nvCxnSpPr>
        <p:spPr>
          <a:xfrm>
            <a:off x="609600" y="762000"/>
            <a:ext cx="10972800" cy="0"/>
          </a:xfrm>
          <a:prstGeom prst="line">
            <a:avLst/>
          </a:prstGeom>
          <a:ln w="28575">
            <a:solidFill>
              <a:srgbClr val="1D2E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427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hdr="0" ftr="0" dt="0"/>
  <p:txStyles>
    <p:titleStyle>
      <a:lvl1pPr algn="l" defTabSz="914400" rtl="0" eaLnBrk="1" latinLnBrk="0" hangingPunct="1">
        <a:spcBef>
          <a:spcPct val="0"/>
        </a:spcBef>
        <a:buNone/>
        <a:defRPr sz="1800" kern="1200">
          <a:solidFill>
            <a:srgbClr val="1D2E5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400" kern="1200">
          <a:solidFill>
            <a:srgbClr val="1D2E5A"/>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rgbClr val="1D2E5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rgbClr val="1D2E5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rgbClr val="1D2E5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1D2E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tlas12.jpg"/>
          <p:cNvPicPr>
            <a:picLocks noChangeAspect="1"/>
          </p:cNvPicPr>
          <p:nvPr userDrawn="1"/>
        </p:nvPicPr>
        <p:blipFill>
          <a:blip r:embed="rId13" cstate="print"/>
          <a:srcRect t="33333"/>
          <a:stretch>
            <a:fillRect/>
          </a:stretch>
        </p:blipFill>
        <p:spPr>
          <a:xfrm>
            <a:off x="0" y="2286000"/>
            <a:ext cx="12192000" cy="4572000"/>
          </a:xfrm>
          <a:prstGeom prst="rect">
            <a:avLst/>
          </a:prstGeom>
        </p:spPr>
      </p:pic>
      <p:sp>
        <p:nvSpPr>
          <p:cNvPr id="2" name="Title Placeholder 1"/>
          <p:cNvSpPr>
            <a:spLocks noGrp="1"/>
          </p:cNvSpPr>
          <p:nvPr>
            <p:ph type="title"/>
          </p:nvPr>
        </p:nvSpPr>
        <p:spPr>
          <a:xfrm>
            <a:off x="609600" y="457200"/>
            <a:ext cx="109728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C4B0C-A7E4-458D-AFBB-84C5D2067F47}"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609600" y="762000"/>
            <a:ext cx="10972800" cy="0"/>
          </a:xfrm>
          <a:prstGeom prst="line">
            <a:avLst/>
          </a:prstGeom>
          <a:ln w="28575">
            <a:solidFill>
              <a:srgbClr val="1D2E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6667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hdr="0" ftr="0" dt="0"/>
  <p:txStyles>
    <p:titleStyle>
      <a:lvl1pPr algn="l" defTabSz="914400" rtl="0" eaLnBrk="1" latinLnBrk="0" hangingPunct="1">
        <a:spcBef>
          <a:spcPct val="0"/>
        </a:spcBef>
        <a:buNone/>
        <a:defRPr sz="1800" kern="1200">
          <a:solidFill>
            <a:srgbClr val="1D2E5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400" kern="1200">
          <a:solidFill>
            <a:srgbClr val="1D2E5A"/>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rgbClr val="1D2E5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rgbClr val="1D2E5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rgbClr val="1D2E5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1D2E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tlas12.jpg"/>
          <p:cNvPicPr>
            <a:picLocks noChangeAspect="1"/>
          </p:cNvPicPr>
          <p:nvPr userDrawn="1"/>
        </p:nvPicPr>
        <p:blipFill>
          <a:blip r:embed="rId13" cstate="print"/>
          <a:srcRect t="33333"/>
          <a:stretch>
            <a:fillRect/>
          </a:stretch>
        </p:blipFill>
        <p:spPr>
          <a:xfrm>
            <a:off x="0" y="2286000"/>
            <a:ext cx="12192000" cy="4572000"/>
          </a:xfrm>
          <a:prstGeom prst="rect">
            <a:avLst/>
          </a:prstGeom>
        </p:spPr>
      </p:pic>
      <p:sp>
        <p:nvSpPr>
          <p:cNvPr id="2" name="Title Placeholder 1"/>
          <p:cNvSpPr>
            <a:spLocks noGrp="1"/>
          </p:cNvSpPr>
          <p:nvPr>
            <p:ph type="title"/>
          </p:nvPr>
        </p:nvSpPr>
        <p:spPr>
          <a:xfrm>
            <a:off x="609600" y="457200"/>
            <a:ext cx="109728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7DD84-7F18-4028-8C12-FA8BD629E6B4}"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502D8-D76E-4638-B2C5-03B29FDB0B7F}"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609600" y="762000"/>
            <a:ext cx="10972800" cy="0"/>
          </a:xfrm>
          <a:prstGeom prst="line">
            <a:avLst/>
          </a:prstGeom>
          <a:ln w="28575">
            <a:solidFill>
              <a:srgbClr val="1D2E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0231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hdr="0" ftr="0" dt="0"/>
  <p:txStyles>
    <p:titleStyle>
      <a:lvl1pPr algn="l" defTabSz="914400" rtl="0" eaLnBrk="1" latinLnBrk="0" hangingPunct="1">
        <a:spcBef>
          <a:spcPct val="0"/>
        </a:spcBef>
        <a:buNone/>
        <a:defRPr sz="1800" kern="1200">
          <a:solidFill>
            <a:srgbClr val="1D2E5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400" kern="1200">
          <a:solidFill>
            <a:srgbClr val="1D2E5A"/>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rgbClr val="1D2E5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rgbClr val="1D2E5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rgbClr val="1D2E5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1D2E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18594-2D38-40E3-90A4-753DE2123AD6}" type="datetime1">
              <a:rPr lang="en-US" smtClean="0">
                <a:solidFill>
                  <a:prstClr val="black">
                    <a:tint val="75000"/>
                  </a:prstClr>
                </a:solidFill>
              </a:rPr>
              <a:t>6/27/2018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CDA38-BB17-4BFA-835F-7BB650199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16066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5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4.v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4.jpe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3.jpeg"/><Relationship Id="rId2" Type="http://schemas.openxmlformats.org/officeDocument/2006/relationships/image" Target="../media/image25.png"/><Relationship Id="rId16"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cid:30AB72EB-2631-4CFD-9585-433CEDAD7587" TargetMode="External"/><Relationship Id="rId5" Type="http://schemas.openxmlformats.org/officeDocument/2006/relationships/image" Target="../media/image28.jpeg"/><Relationship Id="rId15" Type="http://schemas.openxmlformats.org/officeDocument/2006/relationships/image" Target="../media/image36.jpe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hyperlink" Target="https://urldefense.proofpoint.com/v2/url?u=http-3A__www.nauto.com&amp;d=DwMFaQ&amp;c=euGZstcaTDllvimEN8b7jXrwqOf-v5A_CdpgnVfiiMM&amp;r=C-xDcAhsOOC5SXQf0flbE8hxlgJ9-mZ-A3BM3gqDPc8&amp;m=KZ3lbaNpN0yQP6EQmlKrxteVhOvOjX-R7DxbHcOeQw8&amp;s=SPBKfQWd-TSgMa3mQcvKEHFieeKuQMikRcgYGrfVdoE&amp;e=" TargetMode="External"/><Relationship Id="rId1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5.v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6.xml"/><Relationship Id="rId1" Type="http://schemas.openxmlformats.org/officeDocument/2006/relationships/vmlDrawing" Target="../drawings/vmlDrawing6.v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7.xml"/><Relationship Id="rId1" Type="http://schemas.openxmlformats.org/officeDocument/2006/relationships/vmlDrawing" Target="../drawings/vmlDrawing7.v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hyperlink" Target="https://www.getdriveon.com/" TargetMode="External"/><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4070" y="840058"/>
            <a:ext cx="4686300" cy="3124200"/>
          </a:xfrm>
          <a:prstGeom prst="rect">
            <a:avLst/>
          </a:prstGeom>
        </p:spPr>
      </p:pic>
      <p:sp>
        <p:nvSpPr>
          <p:cNvPr id="4" name="Rectangle 3">
            <a:extLst>
              <a:ext uri="{FF2B5EF4-FFF2-40B4-BE49-F238E27FC236}">
                <a16:creationId xmlns:a16="http://schemas.microsoft.com/office/drawing/2014/main" xmlns="" id="{45EACE05-7B89-4BCB-85A6-F61F00E62892}"/>
              </a:ext>
            </a:extLst>
          </p:cNvPr>
          <p:cNvSpPr/>
          <p:nvPr/>
        </p:nvSpPr>
        <p:spPr>
          <a:xfrm>
            <a:off x="1588" y="893"/>
            <a:ext cx="4758327" cy="2332286"/>
          </a:xfrm>
          <a:prstGeom prst="rect">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5" name="Rectangle 4">
            <a:extLst>
              <a:ext uri="{FF2B5EF4-FFF2-40B4-BE49-F238E27FC236}">
                <a16:creationId xmlns:a16="http://schemas.microsoft.com/office/drawing/2014/main" xmlns="" id="{91F1E8D0-7E67-4B77-B50E-FA2441090925}"/>
              </a:ext>
            </a:extLst>
          </p:cNvPr>
          <p:cNvSpPr/>
          <p:nvPr/>
        </p:nvSpPr>
        <p:spPr>
          <a:xfrm>
            <a:off x="1588" y="2285190"/>
            <a:ext cx="4758329" cy="2129697"/>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7" name="Rectangle 6">
            <a:extLst>
              <a:ext uri="{FF2B5EF4-FFF2-40B4-BE49-F238E27FC236}">
                <a16:creationId xmlns:a16="http://schemas.microsoft.com/office/drawing/2014/main" xmlns="" id="{466F6344-D3E1-4583-BDEB-FCDA657EBFB6}"/>
              </a:ext>
            </a:extLst>
          </p:cNvPr>
          <p:cNvSpPr/>
          <p:nvPr/>
        </p:nvSpPr>
        <p:spPr>
          <a:xfrm>
            <a:off x="1588" y="5539515"/>
            <a:ext cx="4758329" cy="1324363"/>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6" name="Rectangle 5">
            <a:extLst>
              <a:ext uri="{FF2B5EF4-FFF2-40B4-BE49-F238E27FC236}">
                <a16:creationId xmlns:a16="http://schemas.microsoft.com/office/drawing/2014/main" xmlns="" id="{AC3FBCF3-258B-4433-A1F4-4B912D15423F}"/>
              </a:ext>
            </a:extLst>
          </p:cNvPr>
          <p:cNvSpPr/>
          <p:nvPr/>
        </p:nvSpPr>
        <p:spPr>
          <a:xfrm>
            <a:off x="1588" y="3949434"/>
            <a:ext cx="4758329" cy="1688791"/>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8" name="Rectangle 7">
            <a:extLst>
              <a:ext uri="{FF2B5EF4-FFF2-40B4-BE49-F238E27FC236}">
                <a16:creationId xmlns:a16="http://schemas.microsoft.com/office/drawing/2014/main" xmlns="" id="{6F2AC6F7-5B6D-4704-8D63-61146468CF97}"/>
              </a:ext>
            </a:extLst>
          </p:cNvPr>
          <p:cNvSpPr/>
          <p:nvPr/>
        </p:nvSpPr>
        <p:spPr>
          <a:xfrm>
            <a:off x="3165994" y="3964530"/>
            <a:ext cx="9024419" cy="2901813"/>
          </a:xfrm>
          <a:prstGeom prst="rect">
            <a:avLst/>
          </a:prstGeom>
          <a:gradFill flip="none" rotWithShape="1">
            <a:gsLst>
              <a:gs pos="0">
                <a:schemeClr val="bg2">
                  <a:lumMod val="7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pic>
        <p:nvPicPr>
          <p:cNvPr id="10" name="Picture 9" descr="image.jpg">
            <a:extLst>
              <a:ext uri="{FF2B5EF4-FFF2-40B4-BE49-F238E27FC236}">
                <a16:creationId xmlns:a16="http://schemas.microsoft.com/office/drawing/2014/main" xmlns="" id="{E960BDAE-99DE-4C9E-9DAD-83BFAB06B415}"/>
              </a:ext>
            </a:extLst>
          </p:cNvPr>
          <p:cNvPicPr>
            <a:picLocks noChangeAspect="1"/>
          </p:cNvPicPr>
          <p:nvPr/>
        </p:nvPicPr>
        <p:blipFill>
          <a:blip r:embed="rId3"/>
          <a:stretch>
            <a:fillRect/>
          </a:stretch>
        </p:blipFill>
        <p:spPr>
          <a:xfrm>
            <a:off x="9631431" y="508137"/>
            <a:ext cx="2276951" cy="1371243"/>
          </a:xfrm>
          <a:prstGeom prst="rect">
            <a:avLst/>
          </a:prstGeom>
        </p:spPr>
      </p:pic>
      <p:sp>
        <p:nvSpPr>
          <p:cNvPr id="11" name="TextBox 10">
            <a:extLst>
              <a:ext uri="{FF2B5EF4-FFF2-40B4-BE49-F238E27FC236}">
                <a16:creationId xmlns:a16="http://schemas.microsoft.com/office/drawing/2014/main" xmlns="" id="{E0FB6ED9-2FC2-45AD-AA1F-712A121F8F70}"/>
              </a:ext>
            </a:extLst>
          </p:cNvPr>
          <p:cNvSpPr txBox="1"/>
          <p:nvPr/>
        </p:nvSpPr>
        <p:spPr>
          <a:xfrm>
            <a:off x="9915526" y="1920358"/>
            <a:ext cx="1799731" cy="276999"/>
          </a:xfrm>
          <a:prstGeom prst="rect">
            <a:avLst/>
          </a:prstGeom>
          <a:noFill/>
        </p:spPr>
        <p:txBody>
          <a:bodyPr wrap="square" rtlCol="0">
            <a:spAutoFit/>
          </a:bodyPr>
          <a:lstStyle/>
          <a:p>
            <a:pPr algn="ctr"/>
            <a:r>
              <a:rPr lang="en-US" sz="1200" dirty="0">
                <a:solidFill>
                  <a:srgbClr val="422C16"/>
                </a:solidFill>
                <a:latin typeface="+mj-lt"/>
              </a:rPr>
              <a:t>Nasdaq: AFH</a:t>
            </a:r>
          </a:p>
        </p:txBody>
      </p:sp>
      <p:sp>
        <p:nvSpPr>
          <p:cNvPr id="12" name="Rectangle 110">
            <a:extLst>
              <a:ext uri="{FF2B5EF4-FFF2-40B4-BE49-F238E27FC236}">
                <a16:creationId xmlns:a16="http://schemas.microsoft.com/office/drawing/2014/main" xmlns="" id="{6F0C17B3-663A-46DC-83D4-2D42CB96CD15}"/>
              </a:ext>
            </a:extLst>
          </p:cNvPr>
          <p:cNvSpPr>
            <a:spLocks noGrp="1" noChangeArrowheads="1"/>
          </p:cNvSpPr>
          <p:nvPr>
            <p:ph type="ctrTitle"/>
          </p:nvPr>
        </p:nvSpPr>
        <p:spPr>
          <a:xfrm>
            <a:off x="8121855" y="5680003"/>
            <a:ext cx="3872438" cy="544371"/>
          </a:xfrm>
          <a:noFill/>
          <a:ln/>
        </p:spPr>
        <p:txBody>
          <a:bodyPr anchor="ctr">
            <a:normAutofit fontScale="90000"/>
          </a:bodyPr>
          <a:lstStyle/>
          <a:p>
            <a:r>
              <a:rPr lang="es-UY" altLang="en-US" sz="3599" b="1" dirty="0" smtClean="0">
                <a:solidFill>
                  <a:schemeClr val="bg1"/>
                </a:solidFill>
                <a:latin typeface="Arial" panose="020B0604020202020204" pitchFamily="34" charset="0"/>
                <a:cs typeface="Arial" panose="020B0604020202020204" pitchFamily="34" charset="0"/>
              </a:rPr>
              <a:t>AAM </a:t>
            </a:r>
            <a:r>
              <a:rPr lang="es-UY" altLang="en-US" sz="3599" b="1" dirty="0" err="1" smtClean="0">
                <a:solidFill>
                  <a:schemeClr val="bg1"/>
                </a:solidFill>
                <a:latin typeface="Arial" panose="020B0604020202020204" pitchFamily="34" charset="0"/>
                <a:cs typeface="Arial" panose="020B0604020202020204" pitchFamily="34" charset="0"/>
              </a:rPr>
              <a:t>Conference</a:t>
            </a:r>
            <a:endParaRPr lang="es-ES" altLang="en-US" sz="3599" b="1" dirty="0">
              <a:solidFill>
                <a:schemeClr val="bg1"/>
              </a:solidFill>
              <a:latin typeface="Arial" panose="020B0604020202020204" pitchFamily="34" charset="0"/>
              <a:cs typeface="Arial" panose="020B0604020202020204" pitchFamily="34" charset="0"/>
            </a:endParaRPr>
          </a:p>
        </p:txBody>
      </p:sp>
      <p:sp>
        <p:nvSpPr>
          <p:cNvPr id="13" name="Rectangle 122">
            <a:extLst>
              <a:ext uri="{FF2B5EF4-FFF2-40B4-BE49-F238E27FC236}">
                <a16:creationId xmlns:a16="http://schemas.microsoft.com/office/drawing/2014/main" xmlns="" id="{1627C19A-DE02-49F5-A08B-971AF40B96B9}"/>
              </a:ext>
            </a:extLst>
          </p:cNvPr>
          <p:cNvSpPr>
            <a:spLocks noChangeArrowheads="1"/>
          </p:cNvSpPr>
          <p:nvPr/>
        </p:nvSpPr>
        <p:spPr bwMode="auto">
          <a:xfrm>
            <a:off x="8121857" y="6256116"/>
            <a:ext cx="3464228" cy="503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smtClean="0">
                <a:solidFill>
                  <a:schemeClr val="bg1"/>
                </a:solidFill>
              </a:rPr>
              <a:t>June 28, </a:t>
            </a:r>
            <a:r>
              <a:rPr lang="es-UY" altLang="en-US" sz="1800" b="1" dirty="0">
                <a:solidFill>
                  <a:schemeClr val="bg1"/>
                </a:solidFill>
              </a:rPr>
              <a:t>2018</a:t>
            </a:r>
            <a:endParaRPr lang="es-ES" altLang="en-US" sz="1800" b="1" dirty="0">
              <a:solidFill>
                <a:schemeClr val="bg1"/>
              </a:solidFill>
            </a:endParaRPr>
          </a:p>
        </p:txBody>
      </p:sp>
      <p:sp>
        <p:nvSpPr>
          <p:cNvPr id="14" name="Rectangle 13">
            <a:extLst>
              <a:ext uri="{FF2B5EF4-FFF2-40B4-BE49-F238E27FC236}">
                <a16:creationId xmlns:a16="http://schemas.microsoft.com/office/drawing/2014/main" xmlns="" id="{1DB81FC1-91B2-43EA-A313-1BC81E31BEB1}"/>
              </a:ext>
            </a:extLst>
          </p:cNvPr>
          <p:cNvSpPr/>
          <p:nvPr/>
        </p:nvSpPr>
        <p:spPr>
          <a:xfrm rot="5400000">
            <a:off x="2502943" y="4612484"/>
            <a:ext cx="2920020" cy="159392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2281840"/>
            <a:ext cx="5914421" cy="3942947"/>
          </a:xfrm>
          <a:prstGeom prst="rect">
            <a:avLst/>
          </a:prstGeom>
        </p:spPr>
      </p:pic>
    </p:spTree>
    <p:extLst>
      <p:ext uri="{BB962C8B-B14F-4D97-AF65-F5344CB8AC3E}">
        <p14:creationId xmlns:p14="http://schemas.microsoft.com/office/powerpoint/2010/main" val="42542126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nvPr>
        </p:nvGraphicFramePr>
        <p:xfrm>
          <a:off x="1793009" y="1019175"/>
          <a:ext cx="7531100" cy="527685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1765300" y="704284"/>
            <a:ext cx="7607300" cy="5581650"/>
            <a:chOff x="1765300" y="990600"/>
            <a:chExt cx="7607300" cy="5581650"/>
          </a:xfrm>
        </p:grpSpPr>
        <p:sp>
          <p:nvSpPr>
            <p:cNvPr id="3" name="Rectangle 2"/>
            <p:cNvSpPr/>
            <p:nvPr/>
          </p:nvSpPr>
          <p:spPr>
            <a:xfrm>
              <a:off x="1765300" y="990600"/>
              <a:ext cx="7607300" cy="5581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a:stretch>
              <a:fillRect/>
            </a:stretch>
          </p:blipFill>
          <p:spPr>
            <a:xfrm>
              <a:off x="1767465" y="1295400"/>
              <a:ext cx="7605135" cy="5276360"/>
            </a:xfrm>
            <a:prstGeom prst="rect">
              <a:avLst/>
            </a:prstGeom>
          </p:spPr>
        </p:pic>
      </p:grpSp>
      <p:sp>
        <p:nvSpPr>
          <p:cNvPr id="9" name="TextBox 8"/>
          <p:cNvSpPr txBox="1"/>
          <p:nvPr/>
        </p:nvSpPr>
        <p:spPr>
          <a:xfrm>
            <a:off x="9718564" y="3657600"/>
            <a:ext cx="1476308" cy="738664"/>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en-US" sz="1400" dirty="0">
                <a:solidFill>
                  <a:srgbClr val="1D2E5A"/>
                </a:solidFill>
              </a:rPr>
              <a:t>Shift toward more profitable accounts</a:t>
            </a:r>
          </a:p>
        </p:txBody>
      </p:sp>
      <p:sp>
        <p:nvSpPr>
          <p:cNvPr id="10" name="TextBox 9"/>
          <p:cNvSpPr txBox="1"/>
          <p:nvPr/>
        </p:nvSpPr>
        <p:spPr>
          <a:xfrm>
            <a:off x="9739346" y="5006975"/>
            <a:ext cx="1476308" cy="523220"/>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en-US" sz="1400" dirty="0">
                <a:solidFill>
                  <a:srgbClr val="1D2E5A"/>
                </a:solidFill>
              </a:rPr>
              <a:t>Expanded margins</a:t>
            </a:r>
          </a:p>
        </p:txBody>
      </p:sp>
      <p:sp>
        <p:nvSpPr>
          <p:cNvPr id="12" name="Rectangle 2">
            <a:extLst>
              <a:ext uri="{FF2B5EF4-FFF2-40B4-BE49-F238E27FC236}">
                <a16:creationId xmlns:a16="http://schemas.microsoft.com/office/drawing/2014/main" xmlns="" id="{DB676767-A5F3-4E98-9394-64D2FA85388B}"/>
              </a:ext>
            </a:extLst>
          </p:cNvPr>
          <p:cNvSpPr>
            <a:spLocks noGrp="1" noChangeArrowheads="1"/>
          </p:cNvSpPr>
          <p:nvPr>
            <p:ph type="title"/>
          </p:nvPr>
        </p:nvSpPr>
        <p:spPr>
          <a:xfrm>
            <a:off x="389467" y="152400"/>
            <a:ext cx="10972800" cy="1143000"/>
          </a:xfrm>
        </p:spPr>
        <p:txBody>
          <a:bodyPr/>
          <a:lstStyle/>
          <a:p>
            <a:r>
              <a:rPr lang="en-US" dirty="0"/>
              <a:t>Predictive </a:t>
            </a:r>
            <a:r>
              <a:rPr lang="en-US" dirty="0" smtClean="0"/>
              <a:t>Modelling:  </a:t>
            </a:r>
            <a:r>
              <a:rPr lang="en-US" i="1" dirty="0" smtClean="0">
                <a:solidFill>
                  <a:srgbClr val="151D43"/>
                </a:solidFill>
              </a:rPr>
              <a:t>Underwriting </a:t>
            </a:r>
            <a:r>
              <a:rPr lang="en-US" i="1" dirty="0">
                <a:solidFill>
                  <a:srgbClr val="151D43"/>
                </a:solidFill>
              </a:rPr>
              <a:t>Related Objectives</a:t>
            </a:r>
            <a:br>
              <a:rPr lang="en-US" i="1" dirty="0">
                <a:solidFill>
                  <a:srgbClr val="151D43"/>
                </a:solidFill>
              </a:rPr>
            </a:br>
            <a:endParaRPr lang="en-US" b="1" i="1" dirty="0">
              <a:solidFill>
                <a:srgbClr val="151D43"/>
              </a:solidFill>
            </a:endParaRPr>
          </a:p>
        </p:txBody>
      </p:sp>
    </p:spTree>
    <p:extLst>
      <p:ext uri="{BB962C8B-B14F-4D97-AF65-F5344CB8AC3E}">
        <p14:creationId xmlns:p14="http://schemas.microsoft.com/office/powerpoint/2010/main" val="24512559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106092" y="1905000"/>
            <a:ext cx="1476308" cy="1169551"/>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en-US" sz="1400" dirty="0">
                <a:solidFill>
                  <a:srgbClr val="1D2E5A"/>
                </a:solidFill>
              </a:rPr>
              <a:t>Reported claims per insured vehicle down approximately 20%</a:t>
            </a:r>
          </a:p>
        </p:txBody>
      </p:sp>
      <p:pic>
        <p:nvPicPr>
          <p:cNvPr id="9" name="Picture 8" descr="image.jpg">
            <a:extLst>
              <a:ext uri="{FF2B5EF4-FFF2-40B4-BE49-F238E27FC236}">
                <a16:creationId xmlns:a16="http://schemas.microsoft.com/office/drawing/2014/main" xmlns="" id="{326210EA-1514-4E6E-95AF-C6C3B8B58D09}"/>
              </a:ext>
            </a:extLst>
          </p:cNvPr>
          <p:cNvPicPr>
            <a:picLocks noChangeAspect="1"/>
          </p:cNvPicPr>
          <p:nvPr/>
        </p:nvPicPr>
        <p:blipFill>
          <a:blip r:embed="rId3"/>
          <a:stretch>
            <a:fillRect/>
          </a:stretch>
        </p:blipFill>
        <p:spPr>
          <a:xfrm>
            <a:off x="1524000" y="688445"/>
            <a:ext cx="8077200" cy="5396836"/>
          </a:xfrm>
          <a:prstGeom prst="rect">
            <a:avLst/>
          </a:prstGeom>
        </p:spPr>
      </p:pic>
      <p:sp>
        <p:nvSpPr>
          <p:cNvPr id="6" name="Rectangle 2">
            <a:extLst>
              <a:ext uri="{FF2B5EF4-FFF2-40B4-BE49-F238E27FC236}">
                <a16:creationId xmlns:a16="http://schemas.microsoft.com/office/drawing/2014/main" xmlns="" id="{76BC2653-4333-4A9A-87F1-E9E5C98CBF67}"/>
              </a:ext>
            </a:extLst>
          </p:cNvPr>
          <p:cNvSpPr>
            <a:spLocks noGrp="1" noChangeArrowheads="1"/>
          </p:cNvSpPr>
          <p:nvPr>
            <p:ph type="title"/>
          </p:nvPr>
        </p:nvSpPr>
        <p:spPr>
          <a:xfrm>
            <a:off x="389467" y="152400"/>
            <a:ext cx="10972800" cy="1143000"/>
          </a:xfrm>
        </p:spPr>
        <p:txBody>
          <a:bodyPr/>
          <a:lstStyle/>
          <a:p>
            <a:r>
              <a:rPr lang="en-US" dirty="0"/>
              <a:t>Improved Risk Selection</a:t>
            </a:r>
            <a:br>
              <a:rPr lang="en-US" dirty="0"/>
            </a:br>
            <a:endParaRPr lang="en-US" b="1" dirty="0"/>
          </a:p>
        </p:txBody>
      </p:sp>
    </p:spTree>
    <p:extLst>
      <p:ext uri="{BB962C8B-B14F-4D97-AF65-F5344CB8AC3E}">
        <p14:creationId xmlns:p14="http://schemas.microsoft.com/office/powerpoint/2010/main" val="23220091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1828800" y="1240187"/>
            <a:ext cx="9152467" cy="5164491"/>
          </a:xfrm>
        </p:spPr>
        <p:txBody>
          <a:bodyPr wrap="square">
            <a:spAutoFit/>
          </a:bodyPr>
          <a:lstStyle/>
          <a:p>
            <a:pPr algn="just"/>
            <a:r>
              <a:rPr lang="en-US" sz="2000" dirty="0"/>
              <a:t>Cameras   </a:t>
            </a:r>
          </a:p>
          <a:p>
            <a:pPr lvl="1" algn="just"/>
            <a:r>
              <a:rPr lang="en-US" sz="2000" dirty="0"/>
              <a:t>Increasingly sophisticated </a:t>
            </a:r>
          </a:p>
          <a:p>
            <a:pPr marL="457200" lvl="1" indent="0" algn="just">
              <a:buNone/>
            </a:pPr>
            <a:endParaRPr lang="en-US" sz="800" dirty="0"/>
          </a:p>
          <a:p>
            <a:pPr algn="just"/>
            <a:r>
              <a:rPr lang="en-US" sz="2000" dirty="0"/>
              <a:t>Accident avoidance Systems</a:t>
            </a:r>
          </a:p>
          <a:p>
            <a:pPr lvl="1" algn="just"/>
            <a:r>
              <a:rPr lang="en-US" sz="2000" dirty="0"/>
              <a:t>OEM</a:t>
            </a:r>
          </a:p>
          <a:p>
            <a:pPr lvl="1" algn="just"/>
            <a:r>
              <a:rPr lang="en-US" sz="2000" dirty="0"/>
              <a:t>Aftermarket</a:t>
            </a:r>
          </a:p>
          <a:p>
            <a:pPr lvl="2" algn="just"/>
            <a:r>
              <a:rPr lang="en-US" sz="2000" dirty="0"/>
              <a:t>Mobileye </a:t>
            </a:r>
          </a:p>
          <a:p>
            <a:pPr lvl="1" algn="just"/>
            <a:r>
              <a:rPr lang="en-US" sz="2000" dirty="0"/>
              <a:t>Passive</a:t>
            </a:r>
          </a:p>
          <a:p>
            <a:pPr lvl="1" algn="just"/>
            <a:r>
              <a:rPr lang="en-US" sz="2000" dirty="0"/>
              <a:t>Active </a:t>
            </a:r>
          </a:p>
          <a:p>
            <a:pPr marL="457200" lvl="1" indent="0" algn="just">
              <a:buNone/>
            </a:pPr>
            <a:endParaRPr lang="en-US" sz="800" dirty="0"/>
          </a:p>
          <a:p>
            <a:pPr algn="just"/>
            <a:r>
              <a:rPr lang="en-US" sz="2000" dirty="0"/>
              <a:t>GPS</a:t>
            </a:r>
          </a:p>
          <a:p>
            <a:pPr algn="just"/>
            <a:endParaRPr lang="en-US" sz="800" dirty="0"/>
          </a:p>
          <a:p>
            <a:pPr algn="just"/>
            <a:r>
              <a:rPr lang="en-US" sz="2000" dirty="0"/>
              <a:t>Dongles</a:t>
            </a:r>
          </a:p>
          <a:p>
            <a:pPr algn="just"/>
            <a:endParaRPr lang="en-US" sz="800" dirty="0"/>
          </a:p>
          <a:p>
            <a:pPr algn="just"/>
            <a:r>
              <a:rPr lang="en-US" sz="2000" dirty="0"/>
              <a:t>Mobile Phone Apps </a:t>
            </a:r>
            <a:endParaRPr lang="en-US" sz="2000" b="1" dirty="0"/>
          </a:p>
          <a:p>
            <a:pPr marL="225425" indent="-225425" algn="just">
              <a:tabLst>
                <a:tab pos="225425" algn="l"/>
              </a:tabLst>
            </a:pPr>
            <a:endParaRPr lang="en-US" sz="1800" dirty="0"/>
          </a:p>
          <a:p>
            <a:pPr marL="225425" indent="-225425" algn="just">
              <a:tabLst>
                <a:tab pos="225425" algn="l"/>
              </a:tabLst>
            </a:pPr>
            <a:endParaRPr lang="en-US" sz="800" dirty="0"/>
          </a:p>
        </p:txBody>
      </p:sp>
      <p:sp>
        <p:nvSpPr>
          <p:cNvPr id="3" name="TextBox 2"/>
          <p:cNvSpPr txBox="1"/>
          <p:nvPr/>
        </p:nvSpPr>
        <p:spPr>
          <a:xfrm>
            <a:off x="7171267" y="1524000"/>
            <a:ext cx="4191000" cy="4278094"/>
          </a:xfrm>
          <a:prstGeom prst="rect">
            <a:avLst/>
          </a:prstGeom>
          <a:noFill/>
          <a:ln>
            <a:solidFill>
              <a:srgbClr val="FF0000"/>
            </a:solidFill>
          </a:ln>
        </p:spPr>
        <p:txBody>
          <a:bodyPr wrap="square" rtlCol="0">
            <a:spAutoFit/>
          </a:bodyPr>
          <a:lstStyle/>
          <a:p>
            <a:r>
              <a:rPr lang="en-US" sz="2000" b="1" i="1" dirty="0">
                <a:solidFill>
                  <a:srgbClr val="FF0000"/>
                </a:solidFill>
              </a:rPr>
              <a:t>Ongoing review beginning in 2011 when Atlas was formed.</a:t>
            </a:r>
          </a:p>
          <a:p>
            <a:endParaRPr lang="en-US" sz="2000" b="1" i="1" dirty="0">
              <a:solidFill>
                <a:srgbClr val="FF0000"/>
              </a:solidFill>
            </a:endParaRPr>
          </a:p>
          <a:p>
            <a:r>
              <a:rPr lang="en-US" sz="2000" b="1" i="1" dirty="0">
                <a:solidFill>
                  <a:srgbClr val="FF0000"/>
                </a:solidFill>
              </a:rPr>
              <a:t>Conclusions:</a:t>
            </a:r>
          </a:p>
          <a:p>
            <a:endParaRPr lang="en-US" sz="800" b="1" i="1" dirty="0">
              <a:solidFill>
                <a:srgbClr val="FF0000"/>
              </a:solidFill>
            </a:endParaRPr>
          </a:p>
          <a:p>
            <a:pPr marL="285750" indent="-285750">
              <a:buFont typeface="Arial" panose="020B0604020202020204" pitchFamily="34" charset="0"/>
              <a:buChar char="•"/>
            </a:pPr>
            <a:r>
              <a:rPr lang="en-US" sz="2000" b="1" i="1" dirty="0">
                <a:solidFill>
                  <a:srgbClr val="FF0000"/>
                </a:solidFill>
              </a:rPr>
              <a:t>No single “best” solution</a:t>
            </a:r>
          </a:p>
          <a:p>
            <a:pPr marL="285750" indent="-285750">
              <a:buFont typeface="Arial" panose="020B0604020202020204" pitchFamily="34" charset="0"/>
              <a:buChar char="•"/>
            </a:pPr>
            <a:endParaRPr lang="en-US" sz="800" b="1" i="1" dirty="0">
              <a:solidFill>
                <a:srgbClr val="FF0000"/>
              </a:solidFill>
            </a:endParaRPr>
          </a:p>
          <a:p>
            <a:pPr marL="285750" indent="-285750">
              <a:buFont typeface="Arial" panose="020B0604020202020204" pitchFamily="34" charset="0"/>
              <a:buChar char="•"/>
            </a:pPr>
            <a:r>
              <a:rPr lang="en-US" sz="2000" b="1" i="1" dirty="0">
                <a:solidFill>
                  <a:srgbClr val="FF0000"/>
                </a:solidFill>
              </a:rPr>
              <a:t>Significant difference between various approaches</a:t>
            </a:r>
          </a:p>
          <a:p>
            <a:endParaRPr lang="en-US" sz="2000" b="1" i="1" dirty="0">
              <a:solidFill>
                <a:srgbClr val="FF0000"/>
              </a:solidFill>
            </a:endParaRPr>
          </a:p>
          <a:p>
            <a:r>
              <a:rPr lang="en-US" sz="2000" b="1" i="1" dirty="0">
                <a:solidFill>
                  <a:srgbClr val="FF0000"/>
                </a:solidFill>
              </a:rPr>
              <a:t>Atlas Approach:</a:t>
            </a:r>
          </a:p>
          <a:p>
            <a:endParaRPr lang="en-US" sz="800" b="1" i="1" dirty="0">
              <a:solidFill>
                <a:srgbClr val="FF0000"/>
              </a:solidFill>
            </a:endParaRPr>
          </a:p>
          <a:p>
            <a:pPr marL="285750" indent="-285750">
              <a:buFont typeface="Arial" panose="020B0604020202020204" pitchFamily="34" charset="0"/>
              <a:buChar char="•"/>
            </a:pPr>
            <a:r>
              <a:rPr lang="en-US" sz="2000" b="1" i="1" dirty="0">
                <a:solidFill>
                  <a:srgbClr val="FF0000"/>
                </a:solidFill>
              </a:rPr>
              <a:t>Identify optimal solution for specific circumstances/objectives</a:t>
            </a:r>
          </a:p>
          <a:p>
            <a:pPr marL="285750" indent="-285750">
              <a:buFont typeface="Arial" panose="020B0604020202020204" pitchFamily="34" charset="0"/>
              <a:buChar char="•"/>
            </a:pPr>
            <a:endParaRPr lang="en-US" sz="800" b="1" i="1" dirty="0">
              <a:solidFill>
                <a:srgbClr val="FF0000"/>
              </a:solidFill>
            </a:endParaRPr>
          </a:p>
          <a:p>
            <a:pPr marL="285750" indent="-285750">
              <a:buFont typeface="Arial" panose="020B0604020202020204" pitchFamily="34" charset="0"/>
              <a:buChar char="•"/>
            </a:pPr>
            <a:r>
              <a:rPr lang="en-US" sz="2000" b="1" i="1" dirty="0">
                <a:solidFill>
                  <a:srgbClr val="FF0000"/>
                </a:solidFill>
              </a:rPr>
              <a:t>Committed Partnerships</a:t>
            </a:r>
          </a:p>
        </p:txBody>
      </p:sp>
      <p:sp>
        <p:nvSpPr>
          <p:cNvPr id="7" name="Rectangle 2">
            <a:extLst>
              <a:ext uri="{FF2B5EF4-FFF2-40B4-BE49-F238E27FC236}">
                <a16:creationId xmlns:a16="http://schemas.microsoft.com/office/drawing/2014/main" xmlns="" id="{AFF8B986-FAA7-4009-BE0E-3FE29266D514}"/>
              </a:ext>
            </a:extLst>
          </p:cNvPr>
          <p:cNvSpPr>
            <a:spLocks noGrp="1" noChangeArrowheads="1"/>
          </p:cNvSpPr>
          <p:nvPr>
            <p:ph type="title"/>
          </p:nvPr>
        </p:nvSpPr>
        <p:spPr>
          <a:xfrm>
            <a:off x="389467" y="152400"/>
            <a:ext cx="10972800" cy="1143000"/>
          </a:xfrm>
        </p:spPr>
        <p:txBody>
          <a:bodyPr/>
          <a:lstStyle/>
          <a:p>
            <a:r>
              <a:rPr lang="en-US" dirty="0"/>
              <a:t>In Vehicle Technologies</a:t>
            </a:r>
            <a:br>
              <a:rPr lang="en-US" dirty="0"/>
            </a:br>
            <a:endParaRPr lang="en-US" b="1" dirty="0"/>
          </a:p>
        </p:txBody>
      </p:sp>
    </p:spTree>
    <p:extLst>
      <p:ext uri="{BB962C8B-B14F-4D97-AF65-F5344CB8AC3E}">
        <p14:creationId xmlns:p14="http://schemas.microsoft.com/office/powerpoint/2010/main" val="35557037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14400" y="838200"/>
            <a:ext cx="10515600" cy="5486400"/>
          </a:xfrm>
        </p:spPr>
        <p:txBody>
          <a:bodyPr>
            <a:normAutofit fontScale="92500" lnSpcReduction="10000"/>
          </a:bodyPr>
          <a:lstStyle/>
          <a:p>
            <a:r>
              <a:rPr lang="en-US" sz="2000" dirty="0"/>
              <a:t>November 2017 test began utilizing 1,000 cameras</a:t>
            </a:r>
          </a:p>
          <a:p>
            <a:pPr lvl="1"/>
            <a:r>
              <a:rPr lang="en-US" sz="1800" dirty="0" smtClean="0"/>
              <a:t>Inward and outward facing</a:t>
            </a:r>
          </a:p>
          <a:p>
            <a:pPr lvl="1"/>
            <a:r>
              <a:rPr lang="en-US" sz="1800" dirty="0" smtClean="0"/>
              <a:t>Artificial Intelligence and Facial recognition</a:t>
            </a:r>
          </a:p>
          <a:p>
            <a:pPr lvl="1"/>
            <a:r>
              <a:rPr lang="en-US" sz="1800" dirty="0" smtClean="0"/>
              <a:t>Cellular uplink</a:t>
            </a:r>
          </a:p>
          <a:p>
            <a:pPr lvl="1"/>
            <a:r>
              <a:rPr lang="en-US" sz="1800" dirty="0" smtClean="0"/>
              <a:t>Currently </a:t>
            </a:r>
            <a:r>
              <a:rPr lang="en-US" sz="1800" dirty="0"/>
              <a:t>at approximately </a:t>
            </a:r>
            <a:r>
              <a:rPr lang="en-US" sz="1800" dirty="0" smtClean="0"/>
              <a:t>2,000 </a:t>
            </a:r>
            <a:r>
              <a:rPr lang="en-US" sz="1800" dirty="0"/>
              <a:t>and growing</a:t>
            </a:r>
          </a:p>
          <a:p>
            <a:endParaRPr lang="en-US" sz="2000" dirty="0"/>
          </a:p>
          <a:p>
            <a:r>
              <a:rPr lang="en-US" sz="2000" dirty="0"/>
              <a:t>Test results to date</a:t>
            </a:r>
          </a:p>
          <a:p>
            <a:pPr lvl="1"/>
            <a:r>
              <a:rPr lang="en-US" sz="1800" dirty="0"/>
              <a:t>Aggressive drivers are involved in 10% more accidents than non-aggressive drivers </a:t>
            </a:r>
          </a:p>
          <a:p>
            <a:pPr lvl="2"/>
            <a:r>
              <a:rPr lang="en-US" sz="1600" dirty="0"/>
              <a:t>Impact of telematics alone is helpful, but limited</a:t>
            </a:r>
          </a:p>
          <a:p>
            <a:pPr marL="914400" lvl="2" indent="0">
              <a:buNone/>
            </a:pPr>
            <a:endParaRPr lang="en-US" sz="1600" dirty="0"/>
          </a:p>
          <a:p>
            <a:pPr lvl="1"/>
            <a:r>
              <a:rPr lang="en-US" sz="1800" dirty="0"/>
              <a:t>Distracted drivers are 2.4 times more likely to be involved in an accident </a:t>
            </a:r>
          </a:p>
          <a:p>
            <a:pPr lvl="2"/>
            <a:r>
              <a:rPr lang="en-US" sz="1600" dirty="0"/>
              <a:t>This is true for both aggressive and non-aggressive drivers </a:t>
            </a:r>
          </a:p>
          <a:p>
            <a:pPr lvl="2"/>
            <a:endParaRPr lang="en-US" sz="1600" dirty="0"/>
          </a:p>
          <a:p>
            <a:pPr lvl="1"/>
            <a:r>
              <a:rPr lang="en-US" sz="1800" dirty="0"/>
              <a:t>Goal is to counsel drivers on better behavior, not just fire them </a:t>
            </a:r>
          </a:p>
          <a:p>
            <a:pPr lvl="2"/>
            <a:r>
              <a:rPr lang="en-US" sz="1600" dirty="0"/>
              <a:t>In addition some Accounts are utilizing both Incentives </a:t>
            </a:r>
          </a:p>
          <a:p>
            <a:pPr lvl="3"/>
            <a:r>
              <a:rPr lang="en-US" sz="1200" dirty="0"/>
              <a:t>Gas Cards</a:t>
            </a:r>
          </a:p>
          <a:p>
            <a:pPr lvl="3"/>
            <a:r>
              <a:rPr lang="en-US" sz="1200" dirty="0"/>
              <a:t>Free lunch</a:t>
            </a:r>
          </a:p>
          <a:p>
            <a:pPr lvl="2"/>
            <a:r>
              <a:rPr lang="en-US" sz="1600" dirty="0"/>
              <a:t>And Deterrents</a:t>
            </a:r>
          </a:p>
          <a:p>
            <a:pPr lvl="3"/>
            <a:r>
              <a:rPr lang="en-US" sz="1200" dirty="0"/>
              <a:t>Fines</a:t>
            </a:r>
          </a:p>
          <a:p>
            <a:pPr lvl="3"/>
            <a:r>
              <a:rPr lang="en-US" sz="1200" dirty="0"/>
              <a:t>Suspensions</a:t>
            </a:r>
          </a:p>
        </p:txBody>
      </p:sp>
      <p:sp>
        <p:nvSpPr>
          <p:cNvPr id="7" name="Rectangle 2">
            <a:extLst>
              <a:ext uri="{FF2B5EF4-FFF2-40B4-BE49-F238E27FC236}">
                <a16:creationId xmlns:a16="http://schemas.microsoft.com/office/drawing/2014/main" xmlns="" id="{B97FE789-4E53-46AF-8DDB-8D856A437671}"/>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a:t>Atlas/Nauto Camera Pilot </a:t>
            </a:r>
          </a:p>
        </p:txBody>
      </p:sp>
    </p:spTree>
    <p:extLst>
      <p:ext uri="{BB962C8B-B14F-4D97-AF65-F5344CB8AC3E}">
        <p14:creationId xmlns:p14="http://schemas.microsoft.com/office/powerpoint/2010/main" val="28501072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447131960"/>
              </p:ext>
            </p:extLst>
          </p:nvPr>
        </p:nvGraphicFramePr>
        <p:xfrm>
          <a:off x="2978944" y="838200"/>
          <a:ext cx="6386511" cy="25719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5"/>
          <p:cNvGraphicFramePr>
            <a:graphicFrameLocks/>
          </p:cNvGraphicFramePr>
          <p:nvPr>
            <p:extLst>
              <p:ext uri="{D42A27DB-BD31-4B8C-83A1-F6EECF244321}">
                <p14:modId xmlns:p14="http://schemas.microsoft.com/office/powerpoint/2010/main" val="1848102147"/>
              </p:ext>
            </p:extLst>
          </p:nvPr>
        </p:nvGraphicFramePr>
        <p:xfrm>
          <a:off x="2978943" y="3600270"/>
          <a:ext cx="6386512" cy="257193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a:extLst>
              <a:ext uri="{FF2B5EF4-FFF2-40B4-BE49-F238E27FC236}">
                <a16:creationId xmlns:a16="http://schemas.microsoft.com/office/drawing/2014/main" xmlns="" id="{7A5C7CFD-9371-439C-AA12-78271CCF66F2}"/>
              </a:ext>
            </a:extLst>
          </p:cNvPr>
          <p:cNvSpPr>
            <a:spLocks noGrp="1" noChangeArrowheads="1"/>
          </p:cNvSpPr>
          <p:nvPr>
            <p:ph type="title"/>
          </p:nvPr>
        </p:nvSpPr>
        <p:spPr>
          <a:xfrm>
            <a:off x="389467" y="152400"/>
            <a:ext cx="10972800" cy="1143000"/>
          </a:xfrm>
        </p:spPr>
        <p:txBody>
          <a:bodyPr/>
          <a:lstStyle/>
          <a:p>
            <a:r>
              <a:rPr lang="en-US" dirty="0"/>
              <a:t>Atlas/Nauto Camera Pilot </a:t>
            </a:r>
            <a:br>
              <a:rPr lang="en-US" dirty="0"/>
            </a:br>
            <a:endParaRPr lang="en-US" b="1" dirty="0"/>
          </a:p>
        </p:txBody>
      </p:sp>
      <p:sp>
        <p:nvSpPr>
          <p:cNvPr id="8" name="TextBox 7"/>
          <p:cNvSpPr txBox="1"/>
          <p:nvPr/>
        </p:nvSpPr>
        <p:spPr>
          <a:xfrm>
            <a:off x="304800" y="2362200"/>
            <a:ext cx="2286000" cy="2862322"/>
          </a:xfrm>
          <a:prstGeom prst="rect">
            <a:avLst/>
          </a:prstGeom>
          <a:noFill/>
          <a:ln>
            <a:solidFill>
              <a:srgbClr val="FF0000"/>
            </a:solidFill>
          </a:ln>
        </p:spPr>
        <p:txBody>
          <a:bodyPr wrap="square" rtlCol="0">
            <a:spAutoFit/>
          </a:bodyPr>
          <a:lstStyle/>
          <a:p>
            <a:pPr algn="ctr"/>
            <a:r>
              <a:rPr lang="en-US" sz="2000" b="1" i="1" dirty="0" smtClean="0">
                <a:solidFill>
                  <a:srgbClr val="FF0000"/>
                </a:solidFill>
              </a:rPr>
              <a:t>Significant </a:t>
            </a:r>
            <a:r>
              <a:rPr lang="en-US" sz="2000" b="1" i="1" dirty="0">
                <a:solidFill>
                  <a:srgbClr val="FF0000"/>
                </a:solidFill>
              </a:rPr>
              <a:t>reduction in distraction events based on identification, active feedback between Atlas and policyholder and driver training </a:t>
            </a:r>
          </a:p>
        </p:txBody>
      </p:sp>
      <p:sp>
        <p:nvSpPr>
          <p:cNvPr id="9" name="TextBox 8"/>
          <p:cNvSpPr txBox="1"/>
          <p:nvPr/>
        </p:nvSpPr>
        <p:spPr>
          <a:xfrm>
            <a:off x="9753600" y="2186797"/>
            <a:ext cx="2209800" cy="2862322"/>
          </a:xfrm>
          <a:prstGeom prst="rect">
            <a:avLst/>
          </a:prstGeom>
          <a:noFill/>
          <a:ln>
            <a:solidFill>
              <a:srgbClr val="FF0000"/>
            </a:solidFill>
          </a:ln>
        </p:spPr>
        <p:txBody>
          <a:bodyPr wrap="square" rtlCol="0">
            <a:spAutoFit/>
          </a:bodyPr>
          <a:lstStyle/>
          <a:p>
            <a:pPr algn="ctr"/>
            <a:r>
              <a:rPr lang="en-US" sz="2000" b="1" i="1" dirty="0" smtClean="0">
                <a:solidFill>
                  <a:srgbClr val="FF0000"/>
                </a:solidFill>
              </a:rPr>
              <a:t>In addition to reducing frequency of accidents, severe incidents where drivers fail to slow or stop are expected to be positively impacted as well</a:t>
            </a:r>
            <a:endParaRPr lang="en-US" sz="2000" b="1" i="1" dirty="0">
              <a:solidFill>
                <a:srgbClr val="FF0000"/>
              </a:solidFill>
            </a:endParaRPr>
          </a:p>
        </p:txBody>
      </p:sp>
    </p:spTree>
    <p:extLst>
      <p:ext uri="{BB962C8B-B14F-4D97-AF65-F5344CB8AC3E}">
        <p14:creationId xmlns:p14="http://schemas.microsoft.com/office/powerpoint/2010/main" val="23052412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762000"/>
            <a:ext cx="7391400" cy="609600"/>
          </a:xfrm>
          <a:prstGeom prst="rect">
            <a:avLst/>
          </a:prstGeom>
        </p:spPr>
        <p:txBody>
          <a:bodyPr/>
          <a:lstStyle/>
          <a:p>
            <a:pPr marL="0" indent="0">
              <a:buNone/>
            </a:pPr>
            <a:r>
              <a:rPr lang="en-US" dirty="0"/>
              <a:t>Distracted Driving Examples </a:t>
            </a:r>
          </a:p>
        </p:txBody>
      </p:sp>
      <p:pic>
        <p:nvPicPr>
          <p:cNvPr id="1028" name="Picture 4" descr="Image result for distracted driving">
            <a:extLst>
              <a:ext uri="{FF2B5EF4-FFF2-40B4-BE49-F238E27FC236}">
                <a16:creationId xmlns:a16="http://schemas.microsoft.com/office/drawing/2014/main" xmlns="" id="{CB43928B-F95D-4DCC-B10A-3BE0797689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371600"/>
            <a:ext cx="8491426" cy="35347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50413" y="5194012"/>
            <a:ext cx="4343400" cy="923330"/>
          </a:xfrm>
          <a:prstGeom prst="rect">
            <a:avLst/>
          </a:prstGeom>
          <a:noFill/>
        </p:spPr>
        <p:txBody>
          <a:bodyPr wrap="square" rtlCol="0">
            <a:spAutoFit/>
          </a:bodyPr>
          <a:lstStyle/>
          <a:p>
            <a:pPr algn="ctr"/>
            <a:r>
              <a:rPr lang="en-US" b="1" i="1" dirty="0" smtClean="0">
                <a:solidFill>
                  <a:srgbClr val="FF0000"/>
                </a:solidFill>
              </a:rPr>
              <a:t>While phone use is often a cause of distraction, video evidence confirms numerous other significant risk factors</a:t>
            </a:r>
            <a:endParaRPr lang="en-US" b="1" i="1" dirty="0">
              <a:solidFill>
                <a:srgbClr val="FF0000"/>
              </a:solidFill>
            </a:endParaRPr>
          </a:p>
        </p:txBody>
      </p:sp>
    </p:spTree>
    <p:extLst>
      <p:ext uri="{BB962C8B-B14F-4D97-AF65-F5344CB8AC3E}">
        <p14:creationId xmlns:p14="http://schemas.microsoft.com/office/powerpoint/2010/main" val="14261233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A91ED053-CFE5-41D8-8689-8868F2F05AC3}"/>
              </a:ext>
            </a:extLst>
          </p:cNvPr>
          <p:cNvSpPr>
            <a:spLocks noGrp="1" noChangeArrowheads="1"/>
          </p:cNvSpPr>
          <p:nvPr>
            <p:ph type="title"/>
          </p:nvPr>
        </p:nvSpPr>
        <p:spPr>
          <a:xfrm>
            <a:off x="389467" y="152400"/>
            <a:ext cx="10972800" cy="1143000"/>
          </a:xfrm>
        </p:spPr>
        <p:txBody>
          <a:bodyPr/>
          <a:lstStyle/>
          <a:p>
            <a:r>
              <a:rPr lang="en-US" dirty="0"/>
              <a:t>“Curb Appeal</a:t>
            </a:r>
            <a:r>
              <a:rPr lang="en-US" dirty="0" smtClean="0"/>
              <a:t>”</a:t>
            </a:r>
            <a:r>
              <a:rPr lang="en-US" dirty="0"/>
              <a:t/>
            </a:r>
            <a:br>
              <a:rPr lang="en-US" dirty="0"/>
            </a:br>
            <a:endParaRPr lang="en-US" b="1" dirty="0"/>
          </a:p>
        </p:txBody>
      </p:sp>
    </p:spTree>
    <p:controls>
      <mc:AlternateContent xmlns:mc="http://schemas.openxmlformats.org/markup-compatibility/2006">
        <mc:Choice xmlns:v="urn:schemas-microsoft-com:vml" Requires="v">
          <p:control spid="1030" name="WindowsMediaPlayer1" r:id="rId2" imgW="914286" imgH="914286"/>
        </mc:Choice>
        <mc:Fallback>
          <p:control name="WindowsMediaPlayer1" r:id="rId2" imgW="914286" imgH="914286">
            <p:pic>
              <p:nvPicPr>
                <p:cNvPr id="0" name="WindowsMediaPlayer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2192000" cy="472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3335433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xmlns="" id="{B860A07C-27D2-4B11-8BD3-91114E886442}"/>
              </a:ext>
            </a:extLst>
          </p:cNvPr>
          <p:cNvSpPr>
            <a:spLocks noGrp="1" noChangeArrowheads="1"/>
          </p:cNvSpPr>
          <p:nvPr>
            <p:ph type="title"/>
          </p:nvPr>
        </p:nvSpPr>
        <p:spPr>
          <a:xfrm>
            <a:off x="389467" y="152400"/>
            <a:ext cx="10972800" cy="1143000"/>
          </a:xfrm>
        </p:spPr>
        <p:txBody>
          <a:bodyPr/>
          <a:lstStyle/>
          <a:p>
            <a:r>
              <a:rPr lang="en-US" dirty="0"/>
              <a:t>“Hollywood Drive</a:t>
            </a:r>
            <a:r>
              <a:rPr lang="en-US" dirty="0" smtClean="0"/>
              <a:t>”</a:t>
            </a:r>
            <a:r>
              <a:rPr lang="en-US" dirty="0"/>
              <a:t/>
            </a:r>
            <a:br>
              <a:rPr lang="en-US" dirty="0"/>
            </a:br>
            <a:endParaRPr lang="en-US" b="1" dirty="0"/>
          </a:p>
        </p:txBody>
      </p:sp>
      <p:sp>
        <p:nvSpPr>
          <p:cNvPr id="6" name="Rounded Rectangular Callout 5"/>
          <p:cNvSpPr/>
          <p:nvPr/>
        </p:nvSpPr>
        <p:spPr>
          <a:xfrm>
            <a:off x="4382220" y="5332949"/>
            <a:ext cx="1603801" cy="596512"/>
          </a:xfrm>
          <a:prstGeom prst="wedgeRoundRectCallout">
            <a:avLst>
              <a:gd name="adj1" fmla="val -45505"/>
              <a:gd name="adj2" fmla="val -1599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No seat belt</a:t>
            </a:r>
          </a:p>
        </p:txBody>
      </p:sp>
      <p:sp>
        <p:nvSpPr>
          <p:cNvPr id="7" name="Rounded Rectangular Callout 6"/>
          <p:cNvSpPr/>
          <p:nvPr/>
        </p:nvSpPr>
        <p:spPr>
          <a:xfrm>
            <a:off x="7620000" y="381000"/>
            <a:ext cx="1681084" cy="983411"/>
          </a:xfrm>
          <a:prstGeom prst="wedgeRoundRectCallout">
            <a:avLst>
              <a:gd name="adj1" fmla="val 53438"/>
              <a:gd name="adj2" fmla="val 1045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Watching a </a:t>
            </a:r>
            <a:r>
              <a:rPr lang="en-US" b="1" dirty="0" smtClean="0"/>
              <a:t>movie</a:t>
            </a:r>
            <a:r>
              <a:rPr lang="en-US" b="1" dirty="0"/>
              <a:t>!</a:t>
            </a:r>
          </a:p>
        </p:txBody>
      </p:sp>
    </p:spTree>
    <p:controls>
      <mc:AlternateContent xmlns:mc="http://schemas.openxmlformats.org/markup-compatibility/2006">
        <mc:Choice xmlns:v="urn:schemas-microsoft-com:vml" Requires="v">
          <p:control spid="2052" name="WindowsMediaPlayer1" r:id="rId2" imgW="11657143" imgH="4495238"/>
        </mc:Choice>
        <mc:Fallback>
          <p:control name="WindowsMediaPlayer1" r:id="rId2" imgW="11657143" imgH="4495238">
            <p:pic>
              <p:nvPicPr>
                <p:cNvPr id="0" name="WindowsMediaPlayer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05000"/>
                  <a:ext cx="11658600" cy="4495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1866822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B768CAEE-287A-4E22-B75D-734259F613DB}"/>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smtClean="0"/>
              <a:t>“Hydrate”</a:t>
            </a:r>
            <a:endParaRPr lang="en-US" dirty="0"/>
          </a:p>
        </p:txBody>
      </p:sp>
      <p:sp>
        <p:nvSpPr>
          <p:cNvPr id="2" name="Content Placeholder 1"/>
          <p:cNvSpPr>
            <a:spLocks noGrp="1"/>
          </p:cNvSpPr>
          <p:nvPr>
            <p:ph idx="1"/>
          </p:nvPr>
        </p:nvSpPr>
        <p:spPr/>
        <p:txBody>
          <a:bodyPr/>
          <a:lstStyle/>
          <a:p>
            <a:endParaRPr lang="en-US"/>
          </a:p>
        </p:txBody>
      </p:sp>
    </p:spTree>
    <p:controls>
      <mc:AlternateContent xmlns:mc="http://schemas.openxmlformats.org/markup-compatibility/2006">
        <mc:Choice xmlns:v="urn:schemas-microsoft-com:vml" Requires="v">
          <p:control spid="3075" name="WindowsMediaPlayer1" r:id="rId2" imgW="11428571" imgH="5792008"/>
        </mc:Choice>
        <mc:Fallback>
          <p:control name="WindowsMediaPlayer1" r:id="rId2" imgW="11428571" imgH="5792008">
            <p:pic>
              <p:nvPicPr>
                <p:cNvPr id="0" name="WindowsMediaPlayer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09600"/>
                  <a:ext cx="11582400" cy="5791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7574223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8C61DBCC-6BAB-4EA9-8325-90E0D6674EAF}"/>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smtClean="0"/>
              <a:t>“Multi Tasking”</a:t>
            </a:r>
            <a:endParaRPr lang="en-US" dirty="0"/>
          </a:p>
        </p:txBody>
      </p:sp>
      <p:sp>
        <p:nvSpPr>
          <p:cNvPr id="2" name="Content Placeholder 1"/>
          <p:cNvSpPr>
            <a:spLocks noGrp="1"/>
          </p:cNvSpPr>
          <p:nvPr>
            <p:ph idx="1"/>
          </p:nvPr>
        </p:nvSpPr>
        <p:spPr/>
        <p:txBody>
          <a:bodyPr/>
          <a:lstStyle/>
          <a:p>
            <a:endParaRPr lang="en-US"/>
          </a:p>
        </p:txBody>
      </p:sp>
    </p:spTree>
    <p:controls>
      <mc:AlternateContent xmlns:mc="http://schemas.openxmlformats.org/markup-compatibility/2006">
        <mc:Choice xmlns:v="urn:schemas-microsoft-com:vml" Requires="v">
          <p:control spid="4099" name="WindowsMediaPlayer1" r:id="rId2" imgW="11507806" imgH="5792008"/>
        </mc:Choice>
        <mc:Fallback>
          <p:control name="WindowsMediaPlayer1" r:id="rId2" imgW="11507806" imgH="5792008">
            <p:pic>
              <p:nvPicPr>
                <p:cNvPr id="0" name="WindowsMediaPlayer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9600"/>
                  <a:ext cx="11506200" cy="5791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8023325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21876F6F-8261-4067-99EA-35DC8E0E8D8D}"/>
              </a:ext>
            </a:extLst>
          </p:cNvPr>
          <p:cNvSpPr>
            <a:spLocks noGrp="1"/>
          </p:cNvSpPr>
          <p:nvPr>
            <p:ph idx="1"/>
          </p:nvPr>
        </p:nvSpPr>
        <p:spPr>
          <a:xfrm>
            <a:off x="381000" y="891268"/>
            <a:ext cx="6266393" cy="5287964"/>
          </a:xfrm>
        </p:spPr>
        <p:txBody>
          <a:bodyPr wrap="square">
            <a:noAutofit/>
          </a:bodyPr>
          <a:lstStyle/>
          <a:p>
            <a:pPr marL="0" indent="0" algn="just">
              <a:spcBef>
                <a:spcPts val="0"/>
              </a:spcBef>
              <a:buNone/>
            </a:pPr>
            <a:r>
              <a:rPr lang="en-US" sz="1050" dirty="0">
                <a:solidFill>
                  <a:schemeClr val="tx1">
                    <a:lumMod val="50000"/>
                    <a:lumOff val="50000"/>
                  </a:schemeClr>
                </a:solidFill>
              </a:rPr>
              <a:t>Statements in this presentation, including the information set forth as to the future financial or operating performance of Atlas Financial Holdings, Inc., American Country Insurance Company, American Service Insurance Company, Gateway Insurance Company and/or Global Insurance Company of New York (collectively, “Atlas”), that are not current or historical factual statements may constitute “forward looking” information within the meaning of securities laws. Such forward looking statements involve known and unknown risks, uncertainties and other factors which may cause the actual results, performance or achievements of Atlas, or industry results, to be materially different from any future results, performance or achievements expressed or implied by such forward looking statements. When used in this presentation, such statements may include, among other terms, such words as “may,” “will,” “expect,” “believe,” “plan,” “anticipate,” “intend,” “estimate” and other similar terminology. These statements reflect current expectations, estimates and projections regarding future events and operating performance and speak only as to the date of this presentation. Readers should not place undue importance on forward looking statements and should not rely upon this information as of any other date. These forward looking statements involve a number of risks and uncertainties. Some of the factors facing Atlas that could cause actual results to differ materially from those expressed in or underlying such forward looking statements include: (i) market fluctuations, changes in interest rates or the need to generate liquidity; (ii) access to capital; (iii) recognition of future tax benefits on realized and unrealized investment losses; (iv) managing expansion effectively; (v) conditions affecting the industries in which we operate; (vi) competition from industry participants; (vii) attracting and retaining independent agents and brokers; (viii) comprehensive industry regulation; (ix) our holding company structure; (x) our ratings with A.M. Best; (xi) new claim and coverage issues; (xii) claims payments and related expenses; (xiii) reinsurance arrangements; (xiv) credit risk; (xv) our ability to retain key personnel; (xvi) our ability to replace or remove management or Directors; (xvii) future sales of common shares; (xviii) public company challenges; and (xix) failure to effectively execute our business plan. The foregoing list of factors is not exhaustive. See also “Risk Factors” listed in the Company’s most recent registration statement filed with the SEC. Many of these issues can affect Atlas’ actual results and could cause the actual results to differ materially from those expressed or implied in any forward looking statements made by, or on behalf of, Atlas. Readers are cautioned that forward looking statements are not guarantees of future performance, and should not place undue reliance on them. In formulating the forward looking statements contained in this presentation, it has been assumed that business and economic conditions affecting Atlas will continue substantially in the ordinary course. These assumptions, although considered reasonable at the time of preparation, may prove to be incorrect.</a:t>
            </a:r>
          </a:p>
          <a:p>
            <a:pPr marL="0" indent="0" algn="just">
              <a:spcBef>
                <a:spcPts val="0"/>
              </a:spcBef>
              <a:buNone/>
            </a:pPr>
            <a:endParaRPr lang="en-US" sz="1050" dirty="0">
              <a:solidFill>
                <a:schemeClr val="tx1">
                  <a:lumMod val="50000"/>
                  <a:lumOff val="50000"/>
                </a:schemeClr>
              </a:solidFill>
            </a:endParaRPr>
          </a:p>
          <a:p>
            <a:pPr marL="0" indent="0">
              <a:spcBef>
                <a:spcPts val="0"/>
              </a:spcBef>
              <a:buNone/>
            </a:pPr>
            <a:r>
              <a:rPr lang="en-US" sz="1050" dirty="0">
                <a:solidFill>
                  <a:schemeClr val="tx1">
                    <a:lumMod val="50000"/>
                    <a:lumOff val="50000"/>
                  </a:schemeClr>
                </a:solidFill>
              </a:rPr>
              <a:t>When discussing our business operations, we may use certain terms of art which are not defined under U.S. GAAP.  In the event of any unintentional difference between presentation materials and our GAAP results, investors should rely on the financial information in our public filings.</a:t>
            </a:r>
          </a:p>
        </p:txBody>
      </p:sp>
      <p:graphicFrame>
        <p:nvGraphicFramePr>
          <p:cNvPr id="9" name="Table 8">
            <a:extLst>
              <a:ext uri="{FF2B5EF4-FFF2-40B4-BE49-F238E27FC236}">
                <a16:creationId xmlns:a16="http://schemas.microsoft.com/office/drawing/2014/main" xmlns="" id="{C1E52F51-D755-4178-9AC1-0A20DEAF79A1}"/>
              </a:ext>
            </a:extLst>
          </p:cNvPr>
          <p:cNvGraphicFramePr>
            <a:graphicFrameLocks noGrp="1"/>
          </p:cNvGraphicFramePr>
          <p:nvPr>
            <p:extLst>
              <p:ext uri="{D42A27DB-BD31-4B8C-83A1-F6EECF244321}">
                <p14:modId xmlns:p14="http://schemas.microsoft.com/office/powerpoint/2010/main" val="2816746985"/>
              </p:ext>
            </p:extLst>
          </p:nvPr>
        </p:nvGraphicFramePr>
        <p:xfrm>
          <a:off x="6725478" y="891268"/>
          <a:ext cx="4959348" cy="5241196"/>
        </p:xfrm>
        <a:graphic>
          <a:graphicData uri="http://schemas.openxmlformats.org/drawingml/2006/table">
            <a:tbl>
              <a:tblPr firstRow="1" bandRow="1">
                <a:tableStyleId>{5C22544A-7EE6-4342-B048-85BDC9FD1C3A}</a:tableStyleId>
              </a:tblPr>
              <a:tblGrid>
                <a:gridCol w="1653158">
                  <a:extLst>
                    <a:ext uri="{9D8B030D-6E8A-4147-A177-3AD203B41FA5}">
                      <a16:colId xmlns:a16="http://schemas.microsoft.com/office/drawing/2014/main" xmlns="" val="20000"/>
                    </a:ext>
                  </a:extLst>
                </a:gridCol>
                <a:gridCol w="1653158">
                  <a:extLst>
                    <a:ext uri="{9D8B030D-6E8A-4147-A177-3AD203B41FA5}">
                      <a16:colId xmlns:a16="http://schemas.microsoft.com/office/drawing/2014/main" xmlns="" val="20001"/>
                    </a:ext>
                  </a:extLst>
                </a:gridCol>
                <a:gridCol w="1653032">
                  <a:extLst>
                    <a:ext uri="{9D8B030D-6E8A-4147-A177-3AD203B41FA5}">
                      <a16:colId xmlns:a16="http://schemas.microsoft.com/office/drawing/2014/main" xmlns="" val="20002"/>
                    </a:ext>
                  </a:extLst>
                </a:gridCol>
              </a:tblGrid>
              <a:tr h="563086">
                <a:tc>
                  <a:txBody>
                    <a:bodyPr/>
                    <a:lstStyle/>
                    <a:p>
                      <a:pPr algn="l">
                        <a:lnSpc>
                          <a:spcPct val="83000"/>
                        </a:lnSpc>
                      </a:pPr>
                      <a:r>
                        <a:rPr sz="1200" b="0" i="0" dirty="0">
                          <a:solidFill>
                            <a:srgbClr val="000000"/>
                          </a:solidFill>
                          <a:latin typeface="+mn-lt"/>
                        </a:rPr>
                        <a:t>Corporate Headquarters</a:t>
                      </a:r>
                    </a:p>
                  </a:txBody>
                  <a:tcPr marL="38100" marR="3810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gridSpan="2">
                  <a:txBody>
                    <a:bodyPr/>
                    <a:lstStyle/>
                    <a:p>
                      <a:pPr algn="ctr">
                        <a:lnSpc>
                          <a:spcPct val="83000"/>
                        </a:lnSpc>
                      </a:pPr>
                      <a:r>
                        <a:rPr sz="1200" b="0" i="0" dirty="0">
                          <a:solidFill>
                            <a:srgbClr val="000000"/>
                          </a:solidFill>
                          <a:latin typeface="+mn-lt"/>
                        </a:rPr>
                        <a:t>Schaumburg, IL</a:t>
                      </a:r>
                    </a:p>
                    <a:p>
                      <a:pPr algn="ctr">
                        <a:lnSpc>
                          <a:spcPct val="83000"/>
                        </a:lnSpc>
                      </a:pPr>
                      <a:r>
                        <a:rPr sz="1200" b="0" i="0" dirty="0">
                          <a:solidFill>
                            <a:srgbClr val="000000"/>
                          </a:solidFill>
                          <a:latin typeface="+mn-lt"/>
                        </a:rPr>
                        <a:t>(Chicago Suburb)</a:t>
                      </a:r>
                    </a:p>
                  </a:txBody>
                  <a:tcPr marL="38100" marR="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hMerge="1">
                  <a:txBody>
                    <a:bodyPr/>
                    <a:lstStyle/>
                    <a:p>
                      <a:endParaRPr sz="100" dirty="0"/>
                    </a:p>
                  </a:txBody>
                  <a:tcPr marL="0" marR="0" marT="0" marB="0" anchor="b">
                    <a:lnL>
                      <a:noFill/>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extLst>
                  <a:ext uri="{0D108BD9-81ED-4DB2-BD59-A6C34878D82A}">
                    <a16:rowId xmlns:a16="http://schemas.microsoft.com/office/drawing/2014/main" xmlns="" val="10000"/>
                  </a:ext>
                </a:extLst>
              </a:tr>
              <a:tr h="563086">
                <a:tc>
                  <a:txBody>
                    <a:bodyPr/>
                    <a:lstStyle/>
                    <a:p>
                      <a:pPr algn="l">
                        <a:lnSpc>
                          <a:spcPct val="83000"/>
                        </a:lnSpc>
                      </a:pPr>
                      <a:r>
                        <a:rPr sz="1200" b="0" i="0" dirty="0">
                          <a:solidFill>
                            <a:srgbClr val="000000"/>
                          </a:solidFill>
                          <a:latin typeface="+mn-lt"/>
                        </a:rPr>
                        <a:t>Core Target Markets</a:t>
                      </a:r>
                    </a:p>
                  </a:txBody>
                  <a:tcPr marL="38100" marR="3810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gridSpan="2">
                  <a:txBody>
                    <a:bodyPr/>
                    <a:lstStyle/>
                    <a:p>
                      <a:pPr algn="ctr">
                        <a:lnSpc>
                          <a:spcPct val="83000"/>
                        </a:lnSpc>
                      </a:pPr>
                      <a:r>
                        <a:rPr sz="1200" b="0" i="0" dirty="0">
                          <a:solidFill>
                            <a:srgbClr val="000000"/>
                          </a:solidFill>
                          <a:latin typeface="+mn-lt"/>
                        </a:rPr>
                        <a:t>Taxi/Limo/Livery/Paratransit</a:t>
                      </a:r>
                    </a:p>
                  </a:txBody>
                  <a:tcPr marL="38100" marR="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hMerge="1">
                  <a:txBody>
                    <a:bodyPr/>
                    <a:lstStyle/>
                    <a:p>
                      <a:endParaRPr sz="100" dirty="0"/>
                    </a:p>
                  </a:txBody>
                  <a:tcPr marL="0" marR="0" marT="0" marB="0" anchor="b">
                    <a:lnL>
                      <a:noFill/>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extLst>
                  <a:ext uri="{0D108BD9-81ED-4DB2-BD59-A6C34878D82A}">
                    <a16:rowId xmlns:a16="http://schemas.microsoft.com/office/drawing/2014/main" xmlns="" val="10001"/>
                  </a:ext>
                </a:extLst>
              </a:tr>
              <a:tr h="316523">
                <a:tc>
                  <a:txBody>
                    <a:bodyPr/>
                    <a:lstStyle/>
                    <a:p>
                      <a:pPr algn="ctr">
                        <a:lnSpc>
                          <a:spcPct val="83000"/>
                        </a:lnSpc>
                      </a:pPr>
                      <a:r>
                        <a:rPr sz="1200" b="1" i="0" dirty="0">
                          <a:solidFill>
                            <a:srgbClr val="FFFFFF"/>
                          </a:solidFill>
                          <a:latin typeface="+mn-lt"/>
                        </a:rPr>
                        <a:t>NASDAQ: AFH</a:t>
                      </a:r>
                    </a:p>
                  </a:txBody>
                  <a:tcPr marL="38100" marR="3810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006EBF"/>
                    </a:solidFill>
                  </a:tcPr>
                </a:tc>
                <a:tc>
                  <a:txBody>
                    <a:bodyPr/>
                    <a:lstStyle/>
                    <a:p>
                      <a:pPr algn="ctr">
                        <a:lnSpc>
                          <a:spcPct val="83000"/>
                        </a:lnSpc>
                      </a:pPr>
                      <a:r>
                        <a:rPr sz="1200" b="1" i="0" dirty="0">
                          <a:solidFill>
                            <a:srgbClr val="FFFFFF"/>
                          </a:solidFill>
                          <a:latin typeface="+mn-lt"/>
                        </a:rPr>
                        <a:t>At 3/31/2018</a:t>
                      </a:r>
                    </a:p>
                  </a:txBody>
                  <a:tcPr marL="38100" marR="3810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006EBF"/>
                    </a:solidFill>
                  </a:tcPr>
                </a:tc>
                <a:tc>
                  <a:txBody>
                    <a:bodyPr/>
                    <a:lstStyle/>
                    <a:p>
                      <a:pPr algn="ctr">
                        <a:lnSpc>
                          <a:spcPct val="83000"/>
                        </a:lnSpc>
                      </a:pPr>
                      <a:r>
                        <a:rPr sz="1200" b="1" i="0" dirty="0">
                          <a:solidFill>
                            <a:srgbClr val="FFFFFF"/>
                          </a:solidFill>
                          <a:latin typeface="+mn-lt"/>
                        </a:rPr>
                        <a:t>At 12/31/2017</a:t>
                      </a:r>
                    </a:p>
                  </a:txBody>
                  <a:tcPr marL="38100" marR="3810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006EBF"/>
                    </a:solidFill>
                  </a:tcPr>
                </a:tc>
                <a:extLst>
                  <a:ext uri="{0D108BD9-81ED-4DB2-BD59-A6C34878D82A}">
                    <a16:rowId xmlns:a16="http://schemas.microsoft.com/office/drawing/2014/main" xmlns="" val="10002"/>
                  </a:ext>
                </a:extLst>
              </a:tr>
              <a:tr h="563086">
                <a:tc>
                  <a:txBody>
                    <a:bodyPr/>
                    <a:lstStyle/>
                    <a:p>
                      <a:pPr algn="l">
                        <a:lnSpc>
                          <a:spcPct val="83000"/>
                        </a:lnSpc>
                      </a:pPr>
                      <a:r>
                        <a:rPr sz="1200" b="0" i="0" dirty="0">
                          <a:solidFill>
                            <a:srgbClr val="000000"/>
                          </a:solidFill>
                          <a:latin typeface="+mn-lt"/>
                        </a:rPr>
                        <a:t>Cash and Investments</a:t>
                      </a:r>
                    </a:p>
                  </a:txBody>
                  <a:tcPr marL="38100" marR="3810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a:txBody>
                    <a:bodyPr/>
                    <a:lstStyle/>
                    <a:p>
                      <a:pPr algn="ctr">
                        <a:lnSpc>
                          <a:spcPct val="83000"/>
                        </a:lnSpc>
                      </a:pPr>
                      <a:r>
                        <a:rPr sz="1200" b="0" i="0" dirty="0">
                          <a:solidFill>
                            <a:srgbClr val="000000"/>
                          </a:solidFill>
                          <a:latin typeface="+mn-lt"/>
                        </a:rPr>
                        <a:t>$239.3 million</a:t>
                      </a:r>
                    </a:p>
                  </a:txBody>
                  <a:tcPr marL="38100" marR="3810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a:txBody>
                    <a:bodyPr/>
                    <a:lstStyle/>
                    <a:p>
                      <a:pPr algn="ctr">
                        <a:lnSpc>
                          <a:spcPct val="83000"/>
                        </a:lnSpc>
                      </a:pPr>
                      <a:r>
                        <a:rPr sz="1200" b="0" i="0" dirty="0">
                          <a:solidFill>
                            <a:srgbClr val="000000"/>
                          </a:solidFill>
                          <a:latin typeface="+mn-lt"/>
                        </a:rPr>
                        <a:t>$243.5 million</a:t>
                      </a:r>
                    </a:p>
                  </a:txBody>
                  <a:tcPr marL="38100" marR="3810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extLst>
                  <a:ext uri="{0D108BD9-81ED-4DB2-BD59-A6C34878D82A}">
                    <a16:rowId xmlns:a16="http://schemas.microsoft.com/office/drawing/2014/main" xmlns="" val="10003"/>
                  </a:ext>
                </a:extLst>
              </a:tr>
              <a:tr h="316523">
                <a:tc>
                  <a:txBody>
                    <a:bodyPr/>
                    <a:lstStyle/>
                    <a:p>
                      <a:pPr algn="l">
                        <a:lnSpc>
                          <a:spcPct val="83000"/>
                        </a:lnSpc>
                      </a:pPr>
                      <a:r>
                        <a:rPr sz="1200" b="0" i="0" dirty="0">
                          <a:solidFill>
                            <a:srgbClr val="000000"/>
                          </a:solidFill>
                          <a:latin typeface="+mn-lt"/>
                        </a:rPr>
                        <a:t>Total Assets</a:t>
                      </a:r>
                    </a:p>
                  </a:txBody>
                  <a:tcPr marL="38100" marR="3810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a:txBody>
                    <a:bodyPr/>
                    <a:lstStyle/>
                    <a:p>
                      <a:pPr algn="ctr">
                        <a:lnSpc>
                          <a:spcPct val="83000"/>
                        </a:lnSpc>
                      </a:pPr>
                      <a:r>
                        <a:rPr sz="1200" b="0" i="0" dirty="0">
                          <a:solidFill>
                            <a:srgbClr val="000000"/>
                          </a:solidFill>
                          <a:latin typeface="+mn-lt"/>
                        </a:rPr>
                        <a:t>$507.5 million</a:t>
                      </a:r>
                    </a:p>
                  </a:txBody>
                  <a:tcPr marL="38100" marR="3810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a:txBody>
                    <a:bodyPr/>
                    <a:lstStyle/>
                    <a:p>
                      <a:pPr algn="ctr">
                        <a:lnSpc>
                          <a:spcPct val="83000"/>
                        </a:lnSpc>
                      </a:pPr>
                      <a:r>
                        <a:rPr sz="1200" b="0" i="0" dirty="0">
                          <a:solidFill>
                            <a:srgbClr val="000000"/>
                          </a:solidFill>
                          <a:latin typeface="+mn-lt"/>
                        </a:rPr>
                        <a:t>$482.5 million</a:t>
                      </a:r>
                    </a:p>
                  </a:txBody>
                  <a:tcPr marL="38100" marR="3810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extLst>
                  <a:ext uri="{0D108BD9-81ED-4DB2-BD59-A6C34878D82A}">
                    <a16:rowId xmlns:a16="http://schemas.microsoft.com/office/drawing/2014/main" xmlns="" val="10004"/>
                  </a:ext>
                </a:extLst>
              </a:tr>
              <a:tr h="808967">
                <a:tc>
                  <a:txBody>
                    <a:bodyPr/>
                    <a:lstStyle/>
                    <a:p>
                      <a:pPr algn="l">
                        <a:lnSpc>
                          <a:spcPct val="83000"/>
                        </a:lnSpc>
                      </a:pPr>
                      <a:r>
                        <a:rPr sz="1200" b="0" i="0" dirty="0">
                          <a:solidFill>
                            <a:srgbClr val="000000"/>
                          </a:solidFill>
                          <a:latin typeface="+mn-lt"/>
                        </a:rPr>
                        <a:t>Total Atlas Shareholders’ Equity</a:t>
                      </a:r>
                    </a:p>
                  </a:txBody>
                  <a:tcPr marL="38100" marR="3810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a:txBody>
                    <a:bodyPr/>
                    <a:lstStyle/>
                    <a:p>
                      <a:pPr algn="ctr">
                        <a:lnSpc>
                          <a:spcPct val="83000"/>
                        </a:lnSpc>
                      </a:pPr>
                      <a:r>
                        <a:rPr sz="1200" b="0" i="0" dirty="0">
                          <a:solidFill>
                            <a:srgbClr val="000000"/>
                          </a:solidFill>
                          <a:latin typeface="+mn-lt"/>
                        </a:rPr>
                        <a:t>$91.4 million</a:t>
                      </a:r>
                    </a:p>
                  </a:txBody>
                  <a:tcPr marL="38100" marR="3810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a:txBody>
                    <a:bodyPr/>
                    <a:lstStyle/>
                    <a:p>
                      <a:pPr algn="ctr">
                        <a:lnSpc>
                          <a:spcPct val="83000"/>
                        </a:lnSpc>
                      </a:pPr>
                      <a:r>
                        <a:rPr sz="1200" b="0" i="0" dirty="0">
                          <a:solidFill>
                            <a:srgbClr val="000000"/>
                          </a:solidFill>
                          <a:latin typeface="+mn-lt"/>
                        </a:rPr>
                        <a:t>$90.6 million</a:t>
                      </a:r>
                    </a:p>
                  </a:txBody>
                  <a:tcPr marL="38100" marR="3810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extLst>
                  <a:ext uri="{0D108BD9-81ED-4DB2-BD59-A6C34878D82A}">
                    <a16:rowId xmlns:a16="http://schemas.microsoft.com/office/drawing/2014/main" xmlns="" val="10005"/>
                  </a:ext>
                </a:extLst>
              </a:tr>
              <a:tr h="1301753">
                <a:tc>
                  <a:txBody>
                    <a:bodyPr/>
                    <a:lstStyle/>
                    <a:p>
                      <a:pPr algn="l">
                        <a:lnSpc>
                          <a:spcPct val="83000"/>
                        </a:lnSpc>
                      </a:pPr>
                      <a:r>
                        <a:rPr sz="1200" b="0" i="0" dirty="0">
                          <a:solidFill>
                            <a:srgbClr val="000000"/>
                          </a:solidFill>
                          <a:latin typeface="+mn-lt"/>
                        </a:rPr>
                        <a:t>Common Shares Outstanding (includes Restricted Share Units)</a:t>
                      </a:r>
                    </a:p>
                  </a:txBody>
                  <a:tcPr marL="38100" marR="3810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a:txBody>
                    <a:bodyPr/>
                    <a:lstStyle/>
                    <a:p>
                      <a:pPr algn="ctr">
                        <a:lnSpc>
                          <a:spcPct val="83000"/>
                        </a:lnSpc>
                      </a:pPr>
                      <a:r>
                        <a:rPr sz="1200" b="0" i="0" dirty="0">
                          <a:solidFill>
                            <a:srgbClr val="000000"/>
                          </a:solidFill>
                          <a:latin typeface="+mn-lt"/>
                        </a:rPr>
                        <a:t>11,944,378</a:t>
                      </a:r>
                    </a:p>
                  </a:txBody>
                  <a:tcPr marL="38100" marR="3810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a:txBody>
                    <a:bodyPr/>
                    <a:lstStyle/>
                    <a:p>
                      <a:pPr algn="ctr">
                        <a:lnSpc>
                          <a:spcPct val="83000"/>
                        </a:lnSpc>
                      </a:pPr>
                      <a:r>
                        <a:rPr sz="1200" b="0" i="0" dirty="0">
                          <a:solidFill>
                            <a:srgbClr val="000000"/>
                          </a:solidFill>
                          <a:latin typeface="+mn-lt"/>
                        </a:rPr>
                        <a:t>12,178,857</a:t>
                      </a:r>
                    </a:p>
                  </a:txBody>
                  <a:tcPr marL="38100" marR="3810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extLst>
                  <a:ext uri="{0D108BD9-81ED-4DB2-BD59-A6C34878D82A}">
                    <a16:rowId xmlns:a16="http://schemas.microsoft.com/office/drawing/2014/main" xmlns="" val="10006"/>
                  </a:ext>
                </a:extLst>
              </a:tr>
              <a:tr h="808172">
                <a:tc>
                  <a:txBody>
                    <a:bodyPr/>
                    <a:lstStyle/>
                    <a:p>
                      <a:pPr algn="l">
                        <a:lnSpc>
                          <a:spcPct val="83000"/>
                        </a:lnSpc>
                      </a:pPr>
                      <a:r>
                        <a:rPr sz="1200" b="0" i="0" dirty="0">
                          <a:solidFill>
                            <a:srgbClr val="000000"/>
                          </a:solidFill>
                          <a:latin typeface="+mn-lt"/>
                        </a:rPr>
                        <a:t>Book Value Per Common Share Outstanding</a:t>
                      </a:r>
                    </a:p>
                  </a:txBody>
                  <a:tcPr marL="38100" marR="3810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a:txBody>
                    <a:bodyPr/>
                    <a:lstStyle/>
                    <a:p>
                      <a:pPr algn="ctr">
                        <a:lnSpc>
                          <a:spcPct val="83000"/>
                        </a:lnSpc>
                      </a:pPr>
                      <a:r>
                        <a:rPr sz="1200" b="0" i="0" dirty="0">
                          <a:solidFill>
                            <a:srgbClr val="000000"/>
                          </a:solidFill>
                          <a:latin typeface="+mn-lt"/>
                        </a:rPr>
                        <a:t>$7.62</a:t>
                      </a:r>
                    </a:p>
                  </a:txBody>
                  <a:tcPr marL="38100" marR="3810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tc>
                  <a:txBody>
                    <a:bodyPr/>
                    <a:lstStyle/>
                    <a:p>
                      <a:pPr algn="ctr">
                        <a:lnSpc>
                          <a:spcPct val="83000"/>
                        </a:lnSpc>
                      </a:pPr>
                      <a:r>
                        <a:rPr sz="1200" b="0" i="0" dirty="0">
                          <a:solidFill>
                            <a:srgbClr val="000000"/>
                          </a:solidFill>
                          <a:latin typeface="+mn-lt"/>
                        </a:rPr>
                        <a:t>$7.42</a:t>
                      </a:r>
                    </a:p>
                  </a:txBody>
                  <a:tcPr marL="38100" marR="38100" marT="25400" marB="0" anchor="ct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noFill/>
                  </a:tcPr>
                </a:tc>
                <a:extLst>
                  <a:ext uri="{0D108BD9-81ED-4DB2-BD59-A6C34878D82A}">
                    <a16:rowId xmlns:a16="http://schemas.microsoft.com/office/drawing/2014/main" xmlns="" val="10007"/>
                  </a:ext>
                </a:extLst>
              </a:tr>
            </a:tbl>
          </a:graphicData>
        </a:graphic>
      </p:graphicFrame>
      <p:sp>
        <p:nvSpPr>
          <p:cNvPr id="10" name="Rectangle 2">
            <a:extLst>
              <a:ext uri="{FF2B5EF4-FFF2-40B4-BE49-F238E27FC236}">
                <a16:creationId xmlns:a16="http://schemas.microsoft.com/office/drawing/2014/main" xmlns="" id="{F8E08245-F8E0-4498-9616-B634C8EBB3C6}"/>
              </a:ext>
            </a:extLst>
          </p:cNvPr>
          <p:cNvSpPr>
            <a:spLocks noGrp="1" noChangeArrowheads="1"/>
          </p:cNvSpPr>
          <p:nvPr>
            <p:ph type="title"/>
          </p:nvPr>
        </p:nvSpPr>
        <p:spPr>
          <a:xfrm>
            <a:off x="389467" y="152400"/>
            <a:ext cx="10972800" cy="1143000"/>
          </a:xfrm>
        </p:spPr>
        <p:txBody>
          <a:bodyPr/>
          <a:lstStyle/>
          <a:p>
            <a:r>
              <a:rPr lang="en-US" b="1" dirty="0"/>
              <a:t>Safe Harbor: Atlas by the Numbers</a:t>
            </a:r>
          </a:p>
        </p:txBody>
      </p:sp>
    </p:spTree>
    <p:extLst>
      <p:ext uri="{BB962C8B-B14F-4D97-AF65-F5344CB8AC3E}">
        <p14:creationId xmlns:p14="http://schemas.microsoft.com/office/powerpoint/2010/main" val="25353320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95400"/>
            <a:ext cx="9905999" cy="4916199"/>
          </a:xfrm>
        </p:spPr>
        <p:txBody>
          <a:bodyPr>
            <a:normAutofit/>
          </a:bodyPr>
          <a:lstStyle/>
          <a:p>
            <a:r>
              <a:rPr lang="en-US" sz="2400" dirty="0"/>
              <a:t>Loss frequency for test accounts has decreased 30%</a:t>
            </a:r>
          </a:p>
          <a:p>
            <a:endParaRPr lang="en-US" sz="1100" dirty="0"/>
          </a:p>
          <a:p>
            <a:r>
              <a:rPr lang="en-US" sz="2400" dirty="0"/>
              <a:t>Early observations support severity impact </a:t>
            </a:r>
          </a:p>
          <a:p>
            <a:endParaRPr lang="en-US" sz="900" dirty="0"/>
          </a:p>
          <a:p>
            <a:r>
              <a:rPr lang="en-US" sz="2400" dirty="0"/>
              <a:t>Utilized as a tool to make otherwise unacceptable accounts acceptable</a:t>
            </a:r>
          </a:p>
          <a:p>
            <a:pPr lvl="1"/>
            <a:r>
              <a:rPr lang="en-US" sz="2000" dirty="0" smtClean="0"/>
              <a:t>Example:  62 </a:t>
            </a:r>
            <a:r>
              <a:rPr lang="en-US" sz="2000" dirty="0"/>
              <a:t>unit Paratransit account that was otherwise unacceptable due to a high claim frequency</a:t>
            </a:r>
          </a:p>
          <a:p>
            <a:pPr lvl="2"/>
            <a:r>
              <a:rPr lang="en-US" sz="1600" dirty="0"/>
              <a:t>It is loss free for the last 7 months </a:t>
            </a:r>
          </a:p>
          <a:p>
            <a:pPr lvl="1"/>
            <a:endParaRPr lang="en-US" sz="900" dirty="0"/>
          </a:p>
          <a:p>
            <a:r>
              <a:rPr lang="en-US" sz="2400" dirty="0"/>
              <a:t>Technology partners have agreed to discounted pricing for Atlas </a:t>
            </a:r>
            <a:r>
              <a:rPr lang="en-US" sz="2400" dirty="0" smtClean="0"/>
              <a:t>customers</a:t>
            </a:r>
            <a:endParaRPr lang="en-US" sz="2400" dirty="0"/>
          </a:p>
          <a:p>
            <a:pPr lvl="1"/>
            <a:r>
              <a:rPr lang="en-US" sz="2000" dirty="0"/>
              <a:t>In the last </a:t>
            </a:r>
            <a:r>
              <a:rPr lang="en-US" sz="2000" dirty="0" smtClean="0"/>
              <a:t>couple weeks </a:t>
            </a:r>
            <a:r>
              <a:rPr lang="en-US" sz="2000" dirty="0"/>
              <a:t>an additional </a:t>
            </a:r>
            <a:r>
              <a:rPr lang="en-US" sz="2000" dirty="0" smtClean="0"/>
              <a:t>500 </a:t>
            </a:r>
            <a:r>
              <a:rPr lang="en-US" sz="2000" dirty="0"/>
              <a:t>devices have been installed by Atlas customers in connection with our initiatives</a:t>
            </a:r>
          </a:p>
          <a:p>
            <a:pPr lvl="1"/>
            <a:endParaRPr lang="en-US" sz="2000" dirty="0"/>
          </a:p>
        </p:txBody>
      </p:sp>
      <p:sp>
        <p:nvSpPr>
          <p:cNvPr id="5" name="Rectangle 2">
            <a:extLst>
              <a:ext uri="{FF2B5EF4-FFF2-40B4-BE49-F238E27FC236}">
                <a16:creationId xmlns:a16="http://schemas.microsoft.com/office/drawing/2014/main" xmlns="" id="{400B41DE-E8D4-4C42-AAC7-EE9A932C1572}"/>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a:t>Results to date</a:t>
            </a:r>
          </a:p>
        </p:txBody>
      </p:sp>
    </p:spTree>
    <p:extLst>
      <p:ext uri="{BB962C8B-B14F-4D97-AF65-F5344CB8AC3E}">
        <p14:creationId xmlns:p14="http://schemas.microsoft.com/office/powerpoint/2010/main" val="24172322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0" y="3276600"/>
            <a:ext cx="3628083" cy="646331"/>
          </a:xfrm>
          <a:prstGeom prst="rect">
            <a:avLst/>
          </a:prstGeom>
          <a:noFill/>
        </p:spPr>
        <p:txBody>
          <a:bodyPr wrap="square" rtlCol="0">
            <a:spAutoFit/>
          </a:bodyPr>
          <a:lstStyle/>
          <a:p>
            <a:pPr algn="ctr"/>
            <a:r>
              <a:rPr lang="en-US" b="1" dirty="0" smtClean="0">
                <a:solidFill>
                  <a:schemeClr val="tx1">
                    <a:lumMod val="50000"/>
                    <a:lumOff val="50000"/>
                  </a:schemeClr>
                </a:solidFill>
              </a:rPr>
              <a:t>Analytics &amp; Technology</a:t>
            </a:r>
          </a:p>
          <a:p>
            <a:pPr algn="ctr"/>
            <a:r>
              <a:rPr lang="en-US" b="1" dirty="0" smtClean="0">
                <a:solidFill>
                  <a:schemeClr val="tx1">
                    <a:lumMod val="50000"/>
                    <a:lumOff val="50000"/>
                  </a:schemeClr>
                </a:solidFill>
              </a:rPr>
              <a:t>in Claims</a:t>
            </a:r>
            <a:endParaRPr lang="en-US" b="1" dirty="0">
              <a:solidFill>
                <a:schemeClr val="tx1">
                  <a:lumMod val="50000"/>
                  <a:lumOff val="50000"/>
                </a:schemeClr>
              </a:solidFill>
            </a:endParaRPr>
          </a:p>
        </p:txBody>
      </p:sp>
      <p:pic>
        <p:nvPicPr>
          <p:cNvPr id="7" name="Picture 6" descr="image.jpg"/>
          <p:cNvPicPr>
            <a:picLocks noChangeAspect="1"/>
          </p:cNvPicPr>
          <p:nvPr/>
        </p:nvPicPr>
        <p:blipFill>
          <a:blip r:embed="rId3"/>
          <a:stretch>
            <a:fillRect/>
          </a:stretch>
        </p:blipFill>
        <p:spPr>
          <a:xfrm>
            <a:off x="7772400" y="1295400"/>
            <a:ext cx="3036725" cy="1828800"/>
          </a:xfrm>
          <a:prstGeom prst="rect">
            <a:avLst/>
          </a:prstGeom>
        </p:spPr>
      </p:pic>
      <p:sp>
        <p:nvSpPr>
          <p:cNvPr id="6" name="Rectangle 2">
            <a:extLst>
              <a:ext uri="{FF2B5EF4-FFF2-40B4-BE49-F238E27FC236}">
                <a16:creationId xmlns:a16="http://schemas.microsoft.com/office/drawing/2014/main" xmlns="" id="{6009A582-F717-4471-A689-A0485E455B48}"/>
              </a:ext>
            </a:extLst>
          </p:cNvPr>
          <p:cNvSpPr txBox="1">
            <a:spLocks noChangeArrowheads="1"/>
          </p:cNvSpPr>
          <p:nvPr/>
        </p:nvSpPr>
        <p:spPr>
          <a:xfrm>
            <a:off x="389467" y="152400"/>
            <a:ext cx="10972800" cy="1143000"/>
          </a:xfrm>
          <a:prstGeom prst="rect">
            <a:avLst/>
          </a:prstGeom>
        </p:spPr>
        <p:txBody>
          <a:bodyPr/>
          <a:lstStyle>
            <a:lvl1pPr algn="l" defTabSz="914400" rtl="0" eaLnBrk="1" latinLnBrk="0" hangingPunct="1">
              <a:spcBef>
                <a:spcPct val="0"/>
              </a:spcBef>
              <a:buNone/>
              <a:defRPr sz="2200" b="1" kern="1200">
                <a:solidFill>
                  <a:srgbClr val="535355"/>
                </a:solidFill>
                <a:latin typeface="+mj-lt"/>
                <a:ea typeface="+mj-ea"/>
                <a:cs typeface="+mj-cs"/>
              </a:defRPr>
            </a:lvl1pPr>
          </a:lstStyle>
          <a:p>
            <a:endParaRPr lang="en-US" dirty="0"/>
          </a:p>
        </p:txBody>
      </p:sp>
      <p:grpSp>
        <p:nvGrpSpPr>
          <p:cNvPr id="8" name="Group 7">
            <a:extLst>
              <a:ext uri="{FF2B5EF4-FFF2-40B4-BE49-F238E27FC236}">
                <a16:creationId xmlns:a16="http://schemas.microsoft.com/office/drawing/2014/main" xmlns="" id="{EDE99472-794C-4E56-BF8E-022816D2DF54}"/>
              </a:ext>
            </a:extLst>
          </p:cNvPr>
          <p:cNvGrpSpPr/>
          <p:nvPr/>
        </p:nvGrpSpPr>
        <p:grpSpPr>
          <a:xfrm>
            <a:off x="1074526" y="990600"/>
            <a:ext cx="5783474" cy="5038298"/>
            <a:chOff x="1074526" y="990600"/>
            <a:chExt cx="5783474" cy="5038298"/>
          </a:xfrm>
        </p:grpSpPr>
        <p:grpSp>
          <p:nvGrpSpPr>
            <p:cNvPr id="9" name="Group 8">
              <a:extLst>
                <a:ext uri="{FF2B5EF4-FFF2-40B4-BE49-F238E27FC236}">
                  <a16:creationId xmlns:a16="http://schemas.microsoft.com/office/drawing/2014/main" xmlns="" id="{86427AC1-3BD7-4973-8224-26AEADA579BC}"/>
                </a:ext>
              </a:extLst>
            </p:cNvPr>
            <p:cNvGrpSpPr/>
            <p:nvPr/>
          </p:nvGrpSpPr>
          <p:grpSpPr>
            <a:xfrm>
              <a:off x="1074526" y="990600"/>
              <a:ext cx="5783474" cy="5038298"/>
              <a:chOff x="1074526" y="1334760"/>
              <a:chExt cx="5309270" cy="4694138"/>
            </a:xfrm>
          </p:grpSpPr>
          <p:grpSp>
            <p:nvGrpSpPr>
              <p:cNvPr id="12" name="Group 11">
                <a:extLst>
                  <a:ext uri="{FF2B5EF4-FFF2-40B4-BE49-F238E27FC236}">
                    <a16:creationId xmlns:a16="http://schemas.microsoft.com/office/drawing/2014/main" xmlns="" id="{99AFC29D-B890-433E-8697-B441615EC3E8}"/>
                  </a:ext>
                </a:extLst>
              </p:cNvPr>
              <p:cNvGrpSpPr/>
              <p:nvPr/>
            </p:nvGrpSpPr>
            <p:grpSpPr>
              <a:xfrm>
                <a:off x="1074526" y="1334760"/>
                <a:ext cx="5309270" cy="4694138"/>
                <a:chOff x="1074526" y="1334760"/>
                <a:chExt cx="5309270" cy="4694138"/>
              </a:xfrm>
            </p:grpSpPr>
            <p:pic>
              <p:nvPicPr>
                <p:cNvPr id="14" name="Picture 13">
                  <a:extLst>
                    <a:ext uri="{FF2B5EF4-FFF2-40B4-BE49-F238E27FC236}">
                      <a16:creationId xmlns:a16="http://schemas.microsoft.com/office/drawing/2014/main" xmlns="" id="{FDA15D93-259F-4EA4-9503-B32FB85FCA4C}"/>
                    </a:ext>
                  </a:extLst>
                </p:cNvPr>
                <p:cNvPicPr>
                  <a:picLocks noChangeAspect="1"/>
                </p:cNvPicPr>
                <p:nvPr/>
              </p:nvPicPr>
              <p:blipFill>
                <a:blip r:embed="rId4"/>
                <a:stretch>
                  <a:fillRect/>
                </a:stretch>
              </p:blipFill>
              <p:spPr>
                <a:xfrm>
                  <a:off x="1074526" y="1334760"/>
                  <a:ext cx="2601352" cy="2298461"/>
                </a:xfrm>
                <a:prstGeom prst="rect">
                  <a:avLst/>
                </a:prstGeom>
              </p:spPr>
            </p:pic>
            <p:pic>
              <p:nvPicPr>
                <p:cNvPr id="15" name="Picture 14">
                  <a:extLst>
                    <a:ext uri="{FF2B5EF4-FFF2-40B4-BE49-F238E27FC236}">
                      <a16:creationId xmlns:a16="http://schemas.microsoft.com/office/drawing/2014/main" xmlns="" id="{D31C5CC9-906D-4AE8-A7C4-547096499AEB}"/>
                    </a:ext>
                  </a:extLst>
                </p:cNvPr>
                <p:cNvPicPr>
                  <a:picLocks noChangeAspect="1"/>
                </p:cNvPicPr>
                <p:nvPr/>
              </p:nvPicPr>
              <p:blipFill>
                <a:blip r:embed="rId5"/>
                <a:stretch>
                  <a:fillRect/>
                </a:stretch>
              </p:blipFill>
              <p:spPr>
                <a:xfrm>
                  <a:off x="3662025" y="3607398"/>
                  <a:ext cx="2707917" cy="2421500"/>
                </a:xfrm>
                <a:prstGeom prst="rect">
                  <a:avLst/>
                </a:prstGeom>
              </p:spPr>
            </p:pic>
            <p:pic>
              <p:nvPicPr>
                <p:cNvPr id="16" name="Picture 15">
                  <a:extLst>
                    <a:ext uri="{FF2B5EF4-FFF2-40B4-BE49-F238E27FC236}">
                      <a16:creationId xmlns:a16="http://schemas.microsoft.com/office/drawing/2014/main" xmlns="" id="{974DAA86-8F9C-4C23-8E6C-18B86187E050}"/>
                    </a:ext>
                  </a:extLst>
                </p:cNvPr>
                <p:cNvPicPr>
                  <a:picLocks noChangeAspect="1"/>
                </p:cNvPicPr>
                <p:nvPr/>
              </p:nvPicPr>
              <p:blipFill>
                <a:blip r:embed="rId6"/>
                <a:stretch>
                  <a:fillRect/>
                </a:stretch>
              </p:blipFill>
              <p:spPr>
                <a:xfrm>
                  <a:off x="3675879" y="1350490"/>
                  <a:ext cx="2707917" cy="2264154"/>
                </a:xfrm>
                <a:prstGeom prst="rect">
                  <a:avLst/>
                </a:prstGeom>
              </p:spPr>
            </p:pic>
            <p:pic>
              <p:nvPicPr>
                <p:cNvPr id="17" name="Picture 16">
                  <a:extLst>
                    <a:ext uri="{FF2B5EF4-FFF2-40B4-BE49-F238E27FC236}">
                      <a16:creationId xmlns:a16="http://schemas.microsoft.com/office/drawing/2014/main" xmlns="" id="{284868DE-D225-4D19-A41D-F05459FDE06E}"/>
                    </a:ext>
                  </a:extLst>
                </p:cNvPr>
                <p:cNvPicPr>
                  <a:picLocks noChangeAspect="1"/>
                </p:cNvPicPr>
                <p:nvPr/>
              </p:nvPicPr>
              <p:blipFill>
                <a:blip r:embed="rId7"/>
                <a:stretch>
                  <a:fillRect/>
                </a:stretch>
              </p:blipFill>
              <p:spPr>
                <a:xfrm>
                  <a:off x="1088303" y="3614644"/>
                  <a:ext cx="2587575" cy="2414254"/>
                </a:xfrm>
                <a:prstGeom prst="rect">
                  <a:avLst/>
                </a:prstGeom>
              </p:spPr>
            </p:pic>
          </p:grpSp>
          <p:sp>
            <p:nvSpPr>
              <p:cNvPr id="13" name="Rectangle 12">
                <a:extLst>
                  <a:ext uri="{FF2B5EF4-FFF2-40B4-BE49-F238E27FC236}">
                    <a16:creationId xmlns:a16="http://schemas.microsoft.com/office/drawing/2014/main" xmlns="" id="{607481D7-B688-4418-9AB1-653CEB4F3C2D}"/>
                  </a:ext>
                </a:extLst>
              </p:cNvPr>
              <p:cNvSpPr/>
              <p:nvPr/>
            </p:nvSpPr>
            <p:spPr>
              <a:xfrm>
                <a:off x="1074526" y="1334760"/>
                <a:ext cx="5295416" cy="46941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a:extLst>
                <a:ext uri="{FF2B5EF4-FFF2-40B4-BE49-F238E27FC236}">
                  <a16:creationId xmlns:a16="http://schemas.microsoft.com/office/drawing/2014/main" xmlns="" id="{9ABB265A-5054-4B60-97D0-1507CA2442B2}"/>
                </a:ext>
              </a:extLst>
            </p:cNvPr>
            <p:cNvCxnSpPr/>
            <p:nvPr/>
          </p:nvCxnSpPr>
          <p:spPr>
            <a:xfrm>
              <a:off x="3903298" y="990600"/>
              <a:ext cx="0" cy="5038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F2F3C57D-EB3C-44D2-9655-CEF47E885085}"/>
                </a:ext>
              </a:extLst>
            </p:cNvPr>
            <p:cNvCxnSpPr/>
            <p:nvPr/>
          </p:nvCxnSpPr>
          <p:spPr>
            <a:xfrm>
              <a:off x="1074526" y="3426619"/>
              <a:ext cx="5768383"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776549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4390825" y="3558088"/>
            <a:ext cx="3505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4390825" y="4211931"/>
            <a:ext cx="3505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a:off x="4390825" y="4890136"/>
            <a:ext cx="3505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a:off x="4390825" y="5562600"/>
            <a:ext cx="3505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45">
            <a:extLst>
              <a:ext uri="{FF2B5EF4-FFF2-40B4-BE49-F238E27FC236}">
                <a16:creationId xmlns:a16="http://schemas.microsoft.com/office/drawing/2014/main" xmlns="" id="{AFD06CE0-82A2-44B1-AAE6-F7E007EF2946}"/>
              </a:ext>
            </a:extLst>
          </p:cNvPr>
          <p:cNvSpPr/>
          <p:nvPr/>
        </p:nvSpPr>
        <p:spPr>
          <a:xfrm>
            <a:off x="232703" y="3060025"/>
            <a:ext cx="4005721" cy="396469"/>
          </a:xfrm>
          <a:prstGeom prst="roundRect">
            <a:avLst/>
          </a:prstGeom>
          <a:solidFill>
            <a:schemeClr val="accent1">
              <a:lumMod val="40000"/>
              <a:lumOff val="6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1D2E5A"/>
                </a:solidFill>
              </a:rPr>
              <a:t>Goals</a:t>
            </a:r>
          </a:p>
        </p:txBody>
      </p:sp>
      <p:sp>
        <p:nvSpPr>
          <p:cNvPr id="12" name="Rounded Rectangle 45">
            <a:extLst>
              <a:ext uri="{FF2B5EF4-FFF2-40B4-BE49-F238E27FC236}">
                <a16:creationId xmlns:a16="http://schemas.microsoft.com/office/drawing/2014/main" xmlns="" id="{E49F773F-7403-44F5-BE9B-55F6D3532515}"/>
              </a:ext>
            </a:extLst>
          </p:cNvPr>
          <p:cNvSpPr/>
          <p:nvPr/>
        </p:nvSpPr>
        <p:spPr>
          <a:xfrm>
            <a:off x="8124625" y="2989244"/>
            <a:ext cx="4005072" cy="396469"/>
          </a:xfrm>
          <a:prstGeom prst="roundRect">
            <a:avLst/>
          </a:prstGeom>
          <a:solidFill>
            <a:schemeClr val="accent1">
              <a:lumMod val="40000"/>
              <a:lumOff val="6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1D2E5A"/>
                </a:solidFill>
              </a:rPr>
              <a:t>Intended Impacts</a:t>
            </a:r>
          </a:p>
        </p:txBody>
      </p:sp>
      <p:sp>
        <p:nvSpPr>
          <p:cNvPr id="3" name="Rectangle 2">
            <a:extLst>
              <a:ext uri="{FF2B5EF4-FFF2-40B4-BE49-F238E27FC236}">
                <a16:creationId xmlns:a16="http://schemas.microsoft.com/office/drawing/2014/main" xmlns="" id="{B74D9C4B-3400-4E8E-9E77-EEB917248CF8}"/>
              </a:ext>
            </a:extLst>
          </p:cNvPr>
          <p:cNvSpPr/>
          <p:nvPr/>
        </p:nvSpPr>
        <p:spPr>
          <a:xfrm>
            <a:off x="279695" y="3558088"/>
            <a:ext cx="3840480" cy="369332"/>
          </a:xfrm>
          <a:prstGeom prst="rect">
            <a:avLst/>
          </a:prstGeom>
        </p:spPr>
        <p:txBody>
          <a:bodyPr wrap="square">
            <a:spAutoFit/>
          </a:bodyPr>
          <a:lstStyle/>
          <a:p>
            <a:pPr algn="ctr"/>
            <a:r>
              <a:rPr lang="en-US" b="1" dirty="0">
                <a:solidFill>
                  <a:srgbClr val="535355"/>
                </a:solidFill>
              </a:rPr>
              <a:t>Better predict ultimate severity</a:t>
            </a:r>
          </a:p>
        </p:txBody>
      </p:sp>
      <p:sp>
        <p:nvSpPr>
          <p:cNvPr id="17" name="Rectangle 16">
            <a:extLst>
              <a:ext uri="{FF2B5EF4-FFF2-40B4-BE49-F238E27FC236}">
                <a16:creationId xmlns:a16="http://schemas.microsoft.com/office/drawing/2014/main" xmlns="" id="{BA0FC425-7B22-470C-95E5-F3E424A64482}"/>
              </a:ext>
            </a:extLst>
          </p:cNvPr>
          <p:cNvSpPr/>
          <p:nvPr/>
        </p:nvSpPr>
        <p:spPr>
          <a:xfrm>
            <a:off x="279695" y="4211931"/>
            <a:ext cx="3840480" cy="369332"/>
          </a:xfrm>
          <a:prstGeom prst="rect">
            <a:avLst/>
          </a:prstGeom>
        </p:spPr>
        <p:txBody>
          <a:bodyPr wrap="square">
            <a:spAutoFit/>
          </a:bodyPr>
          <a:lstStyle/>
          <a:p>
            <a:pPr algn="ctr"/>
            <a:r>
              <a:rPr lang="en-US" b="1" dirty="0">
                <a:solidFill>
                  <a:srgbClr val="535355"/>
                </a:solidFill>
              </a:rPr>
              <a:t>Enhance triage and routing of claims</a:t>
            </a:r>
          </a:p>
        </p:txBody>
      </p:sp>
      <p:sp>
        <p:nvSpPr>
          <p:cNvPr id="18" name="Rectangle 17">
            <a:extLst>
              <a:ext uri="{FF2B5EF4-FFF2-40B4-BE49-F238E27FC236}">
                <a16:creationId xmlns:a16="http://schemas.microsoft.com/office/drawing/2014/main" xmlns="" id="{934AA7A8-0016-40C7-9FD3-BF7FF0FE1CDD}"/>
              </a:ext>
            </a:extLst>
          </p:cNvPr>
          <p:cNvSpPr/>
          <p:nvPr/>
        </p:nvSpPr>
        <p:spPr>
          <a:xfrm>
            <a:off x="279695" y="4890136"/>
            <a:ext cx="3840480" cy="369332"/>
          </a:xfrm>
          <a:prstGeom prst="rect">
            <a:avLst/>
          </a:prstGeom>
        </p:spPr>
        <p:txBody>
          <a:bodyPr wrap="square">
            <a:spAutoFit/>
          </a:bodyPr>
          <a:lstStyle/>
          <a:p>
            <a:pPr algn="ctr"/>
            <a:r>
              <a:rPr lang="en-US" b="1" dirty="0">
                <a:solidFill>
                  <a:srgbClr val="535355"/>
                </a:solidFill>
              </a:rPr>
              <a:t>Amplify resource allocation</a:t>
            </a:r>
          </a:p>
        </p:txBody>
      </p:sp>
      <p:sp>
        <p:nvSpPr>
          <p:cNvPr id="19" name="Rectangle 18">
            <a:extLst>
              <a:ext uri="{FF2B5EF4-FFF2-40B4-BE49-F238E27FC236}">
                <a16:creationId xmlns:a16="http://schemas.microsoft.com/office/drawing/2014/main" xmlns="" id="{8BD1EA20-A935-4AFE-8D49-43668492BF76}"/>
              </a:ext>
            </a:extLst>
          </p:cNvPr>
          <p:cNvSpPr/>
          <p:nvPr/>
        </p:nvSpPr>
        <p:spPr>
          <a:xfrm>
            <a:off x="279695" y="5562600"/>
            <a:ext cx="3840480" cy="646331"/>
          </a:xfrm>
          <a:prstGeom prst="rect">
            <a:avLst/>
          </a:prstGeom>
        </p:spPr>
        <p:txBody>
          <a:bodyPr wrap="square">
            <a:spAutoFit/>
          </a:bodyPr>
          <a:lstStyle/>
          <a:p>
            <a:pPr algn="ctr"/>
            <a:r>
              <a:rPr lang="en-US" b="1" dirty="0">
                <a:solidFill>
                  <a:srgbClr val="535355"/>
                </a:solidFill>
              </a:rPr>
              <a:t>Increase expected return on internal resource and ALAE deployment</a:t>
            </a:r>
          </a:p>
        </p:txBody>
      </p:sp>
      <p:sp>
        <p:nvSpPr>
          <p:cNvPr id="26" name="Rectangle 25">
            <a:extLst>
              <a:ext uri="{FF2B5EF4-FFF2-40B4-BE49-F238E27FC236}">
                <a16:creationId xmlns:a16="http://schemas.microsoft.com/office/drawing/2014/main" xmlns="" id="{8590205B-01ED-479E-A416-993830AA5DC0}"/>
              </a:ext>
            </a:extLst>
          </p:cNvPr>
          <p:cNvSpPr/>
          <p:nvPr/>
        </p:nvSpPr>
        <p:spPr>
          <a:xfrm>
            <a:off x="8124625" y="3558088"/>
            <a:ext cx="4044284" cy="369332"/>
          </a:xfrm>
          <a:prstGeom prst="rect">
            <a:avLst/>
          </a:prstGeom>
        </p:spPr>
        <p:txBody>
          <a:bodyPr wrap="square">
            <a:spAutoFit/>
          </a:bodyPr>
          <a:lstStyle/>
          <a:p>
            <a:pPr algn="ctr"/>
            <a:r>
              <a:rPr lang="en-US" b="1" dirty="0"/>
              <a:t>Target potentially larger claims earlier</a:t>
            </a:r>
          </a:p>
        </p:txBody>
      </p:sp>
      <p:sp>
        <p:nvSpPr>
          <p:cNvPr id="27" name="Rectangle 26">
            <a:extLst>
              <a:ext uri="{FF2B5EF4-FFF2-40B4-BE49-F238E27FC236}">
                <a16:creationId xmlns:a16="http://schemas.microsoft.com/office/drawing/2014/main" xmlns="" id="{A2F51A7F-C37A-441C-9013-03EF76CB1637}"/>
              </a:ext>
            </a:extLst>
          </p:cNvPr>
          <p:cNvSpPr/>
          <p:nvPr/>
        </p:nvSpPr>
        <p:spPr>
          <a:xfrm>
            <a:off x="8124625" y="4211931"/>
            <a:ext cx="4044284" cy="369332"/>
          </a:xfrm>
          <a:prstGeom prst="rect">
            <a:avLst/>
          </a:prstGeom>
        </p:spPr>
        <p:txBody>
          <a:bodyPr wrap="square">
            <a:spAutoFit/>
          </a:bodyPr>
          <a:lstStyle/>
          <a:p>
            <a:pPr algn="ctr"/>
            <a:r>
              <a:rPr lang="en-US" b="1" dirty="0"/>
              <a:t>Earlier settlement for meritorious claims</a:t>
            </a:r>
          </a:p>
        </p:txBody>
      </p:sp>
      <p:sp>
        <p:nvSpPr>
          <p:cNvPr id="28" name="Rectangle 27">
            <a:extLst>
              <a:ext uri="{FF2B5EF4-FFF2-40B4-BE49-F238E27FC236}">
                <a16:creationId xmlns:a16="http://schemas.microsoft.com/office/drawing/2014/main" xmlns="" id="{F9A60413-8F10-468D-8365-9940E13FD966}"/>
              </a:ext>
            </a:extLst>
          </p:cNvPr>
          <p:cNvSpPr/>
          <p:nvPr/>
        </p:nvSpPr>
        <p:spPr>
          <a:xfrm>
            <a:off x="8124625" y="4890136"/>
            <a:ext cx="4044284" cy="646331"/>
          </a:xfrm>
          <a:prstGeom prst="rect">
            <a:avLst/>
          </a:prstGeom>
        </p:spPr>
        <p:txBody>
          <a:bodyPr wrap="square">
            <a:spAutoFit/>
          </a:bodyPr>
          <a:lstStyle/>
          <a:p>
            <a:pPr algn="ctr"/>
            <a:r>
              <a:rPr lang="en-US" b="1" dirty="0"/>
              <a:t>Adjuster experience and more effective defense, when appropriate</a:t>
            </a:r>
          </a:p>
        </p:txBody>
      </p:sp>
      <p:sp>
        <p:nvSpPr>
          <p:cNvPr id="29" name="Rectangle 28">
            <a:extLst>
              <a:ext uri="{FF2B5EF4-FFF2-40B4-BE49-F238E27FC236}">
                <a16:creationId xmlns:a16="http://schemas.microsoft.com/office/drawing/2014/main" xmlns="" id="{9859A390-E7A7-4C28-973A-67CBEF7ADAB6}"/>
              </a:ext>
            </a:extLst>
          </p:cNvPr>
          <p:cNvSpPr/>
          <p:nvPr/>
        </p:nvSpPr>
        <p:spPr>
          <a:xfrm>
            <a:off x="8124625" y="5562600"/>
            <a:ext cx="4044284" cy="646331"/>
          </a:xfrm>
          <a:prstGeom prst="rect">
            <a:avLst/>
          </a:prstGeom>
        </p:spPr>
        <p:txBody>
          <a:bodyPr wrap="square">
            <a:spAutoFit/>
          </a:bodyPr>
          <a:lstStyle/>
          <a:p>
            <a:pPr algn="ctr"/>
            <a:r>
              <a:rPr lang="en-US" b="1" dirty="0"/>
              <a:t>Achieve better overall results for policyholders and company</a:t>
            </a:r>
          </a:p>
        </p:txBody>
      </p:sp>
      <p:sp>
        <p:nvSpPr>
          <p:cNvPr id="20" name="Rectangle 2">
            <a:extLst>
              <a:ext uri="{FF2B5EF4-FFF2-40B4-BE49-F238E27FC236}">
                <a16:creationId xmlns:a16="http://schemas.microsoft.com/office/drawing/2014/main" xmlns="" id="{FE34C444-CD2A-43AB-8877-E2B4362947C2}"/>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a:t>Predictive </a:t>
            </a:r>
            <a:r>
              <a:rPr lang="en-US" dirty="0" smtClean="0"/>
              <a:t>Modeling:  </a:t>
            </a:r>
            <a:r>
              <a:rPr lang="en-US" i="1" dirty="0">
                <a:solidFill>
                  <a:srgbClr val="151D43"/>
                </a:solidFill>
              </a:rPr>
              <a:t>Claim Related Objectives</a:t>
            </a:r>
            <a:r>
              <a:rPr lang="en-US" dirty="0"/>
              <a:t/>
            </a:r>
            <a:br>
              <a:rPr lang="en-US" dirty="0"/>
            </a:br>
            <a:endParaRPr lang="en-US" i="1" dirty="0">
              <a:solidFill>
                <a:srgbClr val="151D43"/>
              </a:solidFill>
            </a:endParaRPr>
          </a:p>
        </p:txBody>
      </p:sp>
      <p:sp>
        <p:nvSpPr>
          <p:cNvPr id="2" name="Rectangle 1"/>
          <p:cNvSpPr/>
          <p:nvPr/>
        </p:nvSpPr>
        <p:spPr>
          <a:xfrm>
            <a:off x="3657600" y="784367"/>
            <a:ext cx="5867400" cy="2031325"/>
          </a:xfrm>
          <a:prstGeom prst="rect">
            <a:avLst/>
          </a:prstGeom>
        </p:spPr>
        <p:txBody>
          <a:bodyPr wrap="square">
            <a:spAutoFit/>
          </a:bodyPr>
          <a:lstStyle/>
          <a:p>
            <a:r>
              <a:rPr lang="en-US" b="1" dirty="0"/>
              <a:t>Target claims between $10k and $50k</a:t>
            </a:r>
          </a:p>
          <a:p>
            <a:pPr marL="285750" indent="-285750">
              <a:buFont typeface="Arial" panose="020B0604020202020204" pitchFamily="34" charset="0"/>
              <a:buChar char="•"/>
            </a:pPr>
            <a:r>
              <a:rPr lang="en-US" dirty="0"/>
              <a:t>Majority of claims are &lt;$10k and settle for approx. $1,000</a:t>
            </a:r>
          </a:p>
          <a:p>
            <a:pPr marL="285750" indent="-285750">
              <a:buFont typeface="Arial" panose="020B0604020202020204" pitchFamily="34" charset="0"/>
              <a:buChar char="•"/>
            </a:pPr>
            <a:r>
              <a:rPr lang="en-US" dirty="0"/>
              <a:t>Small percentage are &gt;$50k and tend to have signs of severity early</a:t>
            </a:r>
          </a:p>
          <a:p>
            <a:pPr marL="285750" indent="-285750">
              <a:buFont typeface="Arial" panose="020B0604020202020204" pitchFamily="34" charset="0"/>
              <a:buChar char="•"/>
            </a:pPr>
            <a:r>
              <a:rPr lang="en-US" dirty="0"/>
              <a:t>16% of closed scored claims are between $10k - $50 and represent 45.3% of settlement dollars for the cohort of scored claims</a:t>
            </a:r>
          </a:p>
        </p:txBody>
      </p:sp>
    </p:spTree>
    <p:extLst>
      <p:ext uri="{BB962C8B-B14F-4D97-AF65-F5344CB8AC3E}">
        <p14:creationId xmlns:p14="http://schemas.microsoft.com/office/powerpoint/2010/main" val="20357106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4" grpId="0" animBg="1"/>
      <p:bldP spid="26" grpId="0"/>
      <p:bldP spid="27" grpId="0"/>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cription: Description: Description: logo+ta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246" y="2350900"/>
            <a:ext cx="1204976" cy="45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id:_1_1A2512201A250E20005E972885257F6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662" y="3362675"/>
            <a:ext cx="1120878" cy="43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4494" y="1124158"/>
            <a:ext cx="1528337" cy="917003"/>
          </a:xfrm>
          <a:prstGeom prst="rect">
            <a:avLst/>
          </a:prstGeom>
        </p:spPr>
      </p:pic>
      <p:pic>
        <p:nvPicPr>
          <p:cNvPr id="1031" name="Picture 7" descr="Image result for bottomline technologie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5882" y="2326582"/>
            <a:ext cx="1999269" cy="131458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Image result for facebook logo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6714" y="3943097"/>
            <a:ext cx="745552" cy="7455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263" y="4453055"/>
            <a:ext cx="2396775" cy="376878"/>
          </a:xfrm>
          <a:prstGeom prst="rect">
            <a:avLst/>
          </a:prstGeom>
        </p:spPr>
      </p:pic>
      <p:pic>
        <p:nvPicPr>
          <p:cNvPr id="1037" name="Picture 13" descr="Image result for googl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3041" y="5077695"/>
            <a:ext cx="1570844" cy="104722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id:30AB72EB-2631-4CFD-9585-433CEDAD7587">
            <a:hlinkClick r:id="rId9"/>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1187247" y="1375875"/>
            <a:ext cx="1429024" cy="34643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Image result for iso verisk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81016" y="1482194"/>
            <a:ext cx="1471663" cy="701053"/>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Image result for snapsheet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26560" y="2459209"/>
            <a:ext cx="1722478" cy="90214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zendrive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74491" y="5043098"/>
            <a:ext cx="2336327" cy="647481"/>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Image result for nicb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44745" y="3978893"/>
            <a:ext cx="1368176" cy="3861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11501" y="5213631"/>
            <a:ext cx="2045399" cy="516515"/>
          </a:xfrm>
          <a:prstGeom prst="rect">
            <a:avLst/>
          </a:prstGeom>
        </p:spPr>
      </p:pic>
      <p:sp>
        <p:nvSpPr>
          <p:cNvPr id="18" name="TextBox 17"/>
          <p:cNvSpPr txBox="1"/>
          <p:nvPr/>
        </p:nvSpPr>
        <p:spPr>
          <a:xfrm>
            <a:off x="9164959" y="2428170"/>
            <a:ext cx="2362200" cy="2308324"/>
          </a:xfrm>
          <a:prstGeom prst="rect">
            <a:avLst/>
          </a:prstGeom>
          <a:noFill/>
          <a:ln>
            <a:solidFill>
              <a:srgbClr val="FF0000"/>
            </a:solidFill>
          </a:ln>
        </p:spPr>
        <p:txBody>
          <a:bodyPr wrap="square" rtlCol="0">
            <a:spAutoFit/>
          </a:bodyPr>
          <a:lstStyle/>
          <a:p>
            <a:pPr algn="ctr"/>
            <a:r>
              <a:rPr lang="en-US" i="1" dirty="0">
                <a:solidFill>
                  <a:srgbClr val="FF0000"/>
                </a:solidFill>
              </a:rPr>
              <a:t>Amplifies Internal Expertise</a:t>
            </a:r>
          </a:p>
          <a:p>
            <a:pPr algn="ctr"/>
            <a:endParaRPr lang="en-US" i="1" dirty="0">
              <a:solidFill>
                <a:srgbClr val="FF0000"/>
              </a:solidFill>
            </a:endParaRPr>
          </a:p>
          <a:p>
            <a:pPr algn="ctr"/>
            <a:r>
              <a:rPr lang="en-US" i="1" dirty="0">
                <a:solidFill>
                  <a:srgbClr val="FF0000"/>
                </a:solidFill>
              </a:rPr>
              <a:t>Specific tools for range of challenges/issues</a:t>
            </a:r>
          </a:p>
          <a:p>
            <a:pPr algn="ctr"/>
            <a:endParaRPr lang="en-US" i="1" dirty="0">
              <a:solidFill>
                <a:srgbClr val="FF0000"/>
              </a:solidFill>
            </a:endParaRPr>
          </a:p>
          <a:p>
            <a:pPr algn="ctr"/>
            <a:r>
              <a:rPr lang="en-US" i="1" dirty="0">
                <a:solidFill>
                  <a:srgbClr val="FF0000"/>
                </a:solidFill>
              </a:rPr>
              <a:t>Hard to Replicate</a:t>
            </a:r>
          </a:p>
          <a:p>
            <a:pPr algn="ctr"/>
            <a:endParaRPr lang="en-US" i="1" dirty="0">
              <a:solidFill>
                <a:srgbClr val="FF0000"/>
              </a:solidFill>
            </a:endParaRPr>
          </a:p>
        </p:txBody>
      </p:sp>
      <p:sp>
        <p:nvSpPr>
          <p:cNvPr id="20" name="Rectangle 2">
            <a:extLst>
              <a:ext uri="{FF2B5EF4-FFF2-40B4-BE49-F238E27FC236}">
                <a16:creationId xmlns:a16="http://schemas.microsoft.com/office/drawing/2014/main" xmlns="" id="{D49F9C17-B713-4445-86C0-A105F60799DB}"/>
              </a:ext>
            </a:extLst>
          </p:cNvPr>
          <p:cNvSpPr txBox="1">
            <a:spLocks noChangeArrowheads="1"/>
          </p:cNvSpPr>
          <p:nvPr/>
        </p:nvSpPr>
        <p:spPr>
          <a:xfrm>
            <a:off x="389467" y="152400"/>
            <a:ext cx="10972800" cy="1143000"/>
          </a:xfrm>
          <a:prstGeom prst="rect">
            <a:avLst/>
          </a:prstGeom>
        </p:spPr>
        <p:txBody>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a:t>Tools of Our Trade</a:t>
            </a:r>
          </a:p>
        </p:txBody>
      </p:sp>
    </p:spTree>
    <p:extLst>
      <p:ext uri="{BB962C8B-B14F-4D97-AF65-F5344CB8AC3E}">
        <p14:creationId xmlns:p14="http://schemas.microsoft.com/office/powerpoint/2010/main" val="34682235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38"/>
                                        </p:tgtEl>
                                        <p:attrNameLst>
                                          <p:attrName>style.visibility</p:attrName>
                                        </p:attrNameLst>
                                      </p:cBhvr>
                                      <p:to>
                                        <p:strVal val="visible"/>
                                      </p:to>
                                    </p:set>
                                    <p:anim calcmode="lin" valueType="num">
                                      <p:cBhvr additive="base">
                                        <p:cTn id="7" dur="500" fill="hold"/>
                                        <p:tgtEl>
                                          <p:spTgt spid="1038"/>
                                        </p:tgtEl>
                                        <p:attrNameLst>
                                          <p:attrName>ppt_x</p:attrName>
                                        </p:attrNameLst>
                                      </p:cBhvr>
                                      <p:tavLst>
                                        <p:tav tm="0">
                                          <p:val>
                                            <p:strVal val="#ppt_x"/>
                                          </p:val>
                                        </p:tav>
                                        <p:tav tm="100000">
                                          <p:val>
                                            <p:strVal val="#ppt_x"/>
                                          </p:val>
                                        </p:tav>
                                      </p:tavLst>
                                    </p:anim>
                                    <p:anim calcmode="lin" valueType="num">
                                      <p:cBhvr additive="base">
                                        <p:cTn id="8" dur="500" fill="hold"/>
                                        <p:tgtEl>
                                          <p:spTgt spid="10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47"/>
                                        </p:tgtEl>
                                        <p:attrNameLst>
                                          <p:attrName>style.visibility</p:attrName>
                                        </p:attrNameLst>
                                      </p:cBhvr>
                                      <p:to>
                                        <p:strVal val="visible"/>
                                      </p:to>
                                    </p:set>
                                    <p:anim calcmode="lin" valueType="num">
                                      <p:cBhvr additive="base">
                                        <p:cTn id="12" dur="500" fill="hold"/>
                                        <p:tgtEl>
                                          <p:spTgt spid="1047"/>
                                        </p:tgtEl>
                                        <p:attrNameLst>
                                          <p:attrName>ppt_x</p:attrName>
                                        </p:attrNameLst>
                                      </p:cBhvr>
                                      <p:tavLst>
                                        <p:tav tm="0">
                                          <p:val>
                                            <p:strVal val="#ppt_x"/>
                                          </p:val>
                                        </p:tav>
                                        <p:tav tm="100000">
                                          <p:val>
                                            <p:strVal val="#ppt_x"/>
                                          </p:val>
                                        </p:tav>
                                      </p:tavLst>
                                    </p:anim>
                                    <p:anim calcmode="lin" valueType="num">
                                      <p:cBhvr additive="base">
                                        <p:cTn id="13" dur="500" fill="hold"/>
                                        <p:tgtEl>
                                          <p:spTgt spid="104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33"/>
                                        </p:tgtEl>
                                        <p:attrNameLst>
                                          <p:attrName>style.visibility</p:attrName>
                                        </p:attrNameLst>
                                      </p:cBhvr>
                                      <p:to>
                                        <p:strVal val="visible"/>
                                      </p:to>
                                    </p:set>
                                    <p:anim calcmode="lin" valueType="num">
                                      <p:cBhvr additive="base">
                                        <p:cTn id="22" dur="500" fill="hold"/>
                                        <p:tgtEl>
                                          <p:spTgt spid="1033"/>
                                        </p:tgtEl>
                                        <p:attrNameLst>
                                          <p:attrName>ppt_x</p:attrName>
                                        </p:attrNameLst>
                                      </p:cBhvr>
                                      <p:tavLst>
                                        <p:tav tm="0">
                                          <p:val>
                                            <p:strVal val="#ppt_x"/>
                                          </p:val>
                                        </p:tav>
                                        <p:tav tm="100000">
                                          <p:val>
                                            <p:strVal val="#ppt_x"/>
                                          </p:val>
                                        </p:tav>
                                      </p:tavLst>
                                    </p:anim>
                                    <p:anim calcmode="lin" valueType="num">
                                      <p:cBhvr additive="base">
                                        <p:cTn id="23" dur="500" fill="hold"/>
                                        <p:tgtEl>
                                          <p:spTgt spid="103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037"/>
                                        </p:tgtEl>
                                        <p:attrNameLst>
                                          <p:attrName>style.visibility</p:attrName>
                                        </p:attrNameLst>
                                      </p:cBhvr>
                                      <p:to>
                                        <p:strVal val="visible"/>
                                      </p:to>
                                    </p:set>
                                    <p:anim calcmode="lin" valueType="num">
                                      <p:cBhvr additive="base">
                                        <p:cTn id="27" dur="500" fill="hold"/>
                                        <p:tgtEl>
                                          <p:spTgt spid="1037"/>
                                        </p:tgtEl>
                                        <p:attrNameLst>
                                          <p:attrName>ppt_x</p:attrName>
                                        </p:attrNameLst>
                                      </p:cBhvr>
                                      <p:tavLst>
                                        <p:tav tm="0">
                                          <p:val>
                                            <p:strVal val="#ppt_x"/>
                                          </p:val>
                                        </p:tav>
                                        <p:tav tm="100000">
                                          <p:val>
                                            <p:strVal val="#ppt_x"/>
                                          </p:val>
                                        </p:tav>
                                      </p:tavLst>
                                    </p:anim>
                                    <p:anim calcmode="lin" valueType="num">
                                      <p:cBhvr additive="base">
                                        <p:cTn id="28" dur="500" fill="hold"/>
                                        <p:tgtEl>
                                          <p:spTgt spid="103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041"/>
                                        </p:tgtEl>
                                        <p:attrNameLst>
                                          <p:attrName>style.visibility</p:attrName>
                                        </p:attrNameLst>
                                      </p:cBhvr>
                                      <p:to>
                                        <p:strVal val="visible"/>
                                      </p:to>
                                    </p:set>
                                    <p:anim calcmode="lin" valueType="num">
                                      <p:cBhvr additive="base">
                                        <p:cTn id="32" dur="500" fill="hold"/>
                                        <p:tgtEl>
                                          <p:spTgt spid="1041"/>
                                        </p:tgtEl>
                                        <p:attrNameLst>
                                          <p:attrName>ppt_x</p:attrName>
                                        </p:attrNameLst>
                                      </p:cBhvr>
                                      <p:tavLst>
                                        <p:tav tm="0">
                                          <p:val>
                                            <p:strVal val="#ppt_x"/>
                                          </p:val>
                                        </p:tav>
                                        <p:tav tm="100000">
                                          <p:val>
                                            <p:strVal val="#ppt_x"/>
                                          </p:val>
                                        </p:tav>
                                      </p:tavLst>
                                    </p:anim>
                                    <p:anim calcmode="lin" valueType="num">
                                      <p:cBhvr additive="base">
                                        <p:cTn id="33" dur="500" fill="hold"/>
                                        <p:tgtEl>
                                          <p:spTgt spid="104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ppt_x"/>
                                          </p:val>
                                        </p:tav>
                                        <p:tav tm="100000">
                                          <p:val>
                                            <p:strVal val="#ppt_x"/>
                                          </p:val>
                                        </p:tav>
                                      </p:tavLst>
                                    </p:anim>
                                    <p:anim calcmode="lin" valueType="num">
                                      <p:cBhvr additive="base">
                                        <p:cTn id="38" dur="500" fill="hold"/>
                                        <p:tgtEl>
                                          <p:spTgt spid="102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043"/>
                                        </p:tgtEl>
                                        <p:attrNameLst>
                                          <p:attrName>style.visibility</p:attrName>
                                        </p:attrNameLst>
                                      </p:cBhvr>
                                      <p:to>
                                        <p:strVal val="visible"/>
                                      </p:to>
                                    </p:set>
                                    <p:anim calcmode="lin" valueType="num">
                                      <p:cBhvr additive="base">
                                        <p:cTn id="52" dur="500" fill="hold"/>
                                        <p:tgtEl>
                                          <p:spTgt spid="1043"/>
                                        </p:tgtEl>
                                        <p:attrNameLst>
                                          <p:attrName>ppt_x</p:attrName>
                                        </p:attrNameLst>
                                      </p:cBhvr>
                                      <p:tavLst>
                                        <p:tav tm="0">
                                          <p:val>
                                            <p:strVal val="#ppt_x"/>
                                          </p:val>
                                        </p:tav>
                                        <p:tav tm="100000">
                                          <p:val>
                                            <p:strVal val="#ppt_x"/>
                                          </p:val>
                                        </p:tav>
                                      </p:tavLst>
                                    </p:anim>
                                    <p:anim calcmode="lin" valueType="num">
                                      <p:cBhvr additive="base">
                                        <p:cTn id="53" dur="500" fill="hold"/>
                                        <p:tgtEl>
                                          <p:spTgt spid="1043"/>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031"/>
                                        </p:tgtEl>
                                        <p:attrNameLst>
                                          <p:attrName>style.visibility</p:attrName>
                                        </p:attrNameLst>
                                      </p:cBhvr>
                                      <p:to>
                                        <p:strVal val="visible"/>
                                      </p:to>
                                    </p:set>
                                    <p:anim calcmode="lin" valueType="num">
                                      <p:cBhvr additive="base">
                                        <p:cTn id="57" dur="500" fill="hold"/>
                                        <p:tgtEl>
                                          <p:spTgt spid="1031"/>
                                        </p:tgtEl>
                                        <p:attrNameLst>
                                          <p:attrName>ppt_x</p:attrName>
                                        </p:attrNameLst>
                                      </p:cBhvr>
                                      <p:tavLst>
                                        <p:tav tm="0">
                                          <p:val>
                                            <p:strVal val="#ppt_x"/>
                                          </p:val>
                                        </p:tav>
                                        <p:tav tm="100000">
                                          <p:val>
                                            <p:strVal val="#ppt_x"/>
                                          </p:val>
                                        </p:tav>
                                      </p:tavLst>
                                    </p:anim>
                                    <p:anim calcmode="lin" valueType="num">
                                      <p:cBhvr additive="base">
                                        <p:cTn id="58" dur="500" fill="hold"/>
                                        <p:tgtEl>
                                          <p:spTgt spid="1031"/>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027"/>
                                        </p:tgtEl>
                                        <p:attrNameLst>
                                          <p:attrName>style.visibility</p:attrName>
                                        </p:attrNameLst>
                                      </p:cBhvr>
                                      <p:to>
                                        <p:strVal val="visible"/>
                                      </p:to>
                                    </p:set>
                                    <p:anim calcmode="lin" valueType="num">
                                      <p:cBhvr additive="base">
                                        <p:cTn id="62" dur="500" fill="hold"/>
                                        <p:tgtEl>
                                          <p:spTgt spid="1027"/>
                                        </p:tgtEl>
                                        <p:attrNameLst>
                                          <p:attrName>ppt_x</p:attrName>
                                        </p:attrNameLst>
                                      </p:cBhvr>
                                      <p:tavLst>
                                        <p:tav tm="0">
                                          <p:val>
                                            <p:strVal val="#ppt_x"/>
                                          </p:val>
                                        </p:tav>
                                        <p:tav tm="100000">
                                          <p:val>
                                            <p:strVal val="#ppt_x"/>
                                          </p:val>
                                        </p:tav>
                                      </p:tavLst>
                                    </p:anim>
                                    <p:anim calcmode="lin" valueType="num">
                                      <p:cBhvr additive="base">
                                        <p:cTn id="63" dur="500" fill="hold"/>
                                        <p:tgtEl>
                                          <p:spTgt spid="102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1045"/>
                                        </p:tgtEl>
                                        <p:attrNameLst>
                                          <p:attrName>style.visibility</p:attrName>
                                        </p:attrNameLst>
                                      </p:cBhvr>
                                      <p:to>
                                        <p:strVal val="visible"/>
                                      </p:to>
                                    </p:set>
                                    <p:anim calcmode="lin" valueType="num">
                                      <p:cBhvr additive="base">
                                        <p:cTn id="67" dur="500" fill="hold"/>
                                        <p:tgtEl>
                                          <p:spTgt spid="1045"/>
                                        </p:tgtEl>
                                        <p:attrNameLst>
                                          <p:attrName>ppt_x</p:attrName>
                                        </p:attrNameLst>
                                      </p:cBhvr>
                                      <p:tavLst>
                                        <p:tav tm="0">
                                          <p:val>
                                            <p:strVal val="#ppt_x"/>
                                          </p:val>
                                        </p:tav>
                                        <p:tav tm="100000">
                                          <p:val>
                                            <p:strVal val="#ppt_x"/>
                                          </p:val>
                                        </p:tav>
                                      </p:tavLst>
                                    </p:anim>
                                    <p:anim calcmode="lin" valueType="num">
                                      <p:cBhvr additive="base">
                                        <p:cTn id="68" dur="500" fill="hold"/>
                                        <p:tgtEl>
                                          <p:spTgt spid="10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7158" y="1905000"/>
            <a:ext cx="5477933" cy="3577514"/>
          </a:xfrm>
          <a:prstGeom prst="rect">
            <a:avLst/>
          </a:prstGeom>
        </p:spPr>
      </p:pic>
      <p:sp>
        <p:nvSpPr>
          <p:cNvPr id="4" name="TextBox 3"/>
          <p:cNvSpPr txBox="1"/>
          <p:nvPr/>
        </p:nvSpPr>
        <p:spPr>
          <a:xfrm>
            <a:off x="380231" y="5643728"/>
            <a:ext cx="3962400" cy="276999"/>
          </a:xfrm>
          <a:prstGeom prst="rect">
            <a:avLst/>
          </a:prstGeom>
          <a:noFill/>
        </p:spPr>
        <p:txBody>
          <a:bodyPr wrap="square" rtlCol="0">
            <a:spAutoFit/>
          </a:bodyPr>
          <a:lstStyle/>
          <a:p>
            <a:r>
              <a:rPr lang="en-US" sz="1200" dirty="0"/>
              <a:t>Source:  Guidewire Predictive Analytics / Atlas data</a:t>
            </a:r>
          </a:p>
        </p:txBody>
      </p:sp>
      <p:sp>
        <p:nvSpPr>
          <p:cNvPr id="9" name="Rectangle 2">
            <a:extLst>
              <a:ext uri="{FF2B5EF4-FFF2-40B4-BE49-F238E27FC236}">
                <a16:creationId xmlns:a16="http://schemas.microsoft.com/office/drawing/2014/main" xmlns="" id="{C5C6C541-BC95-49E7-84B3-C4F473AB5C7C}"/>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smtClean="0"/>
              <a:t>Impact on Claim Severity</a:t>
            </a:r>
            <a:endParaRPr lang="en-US" dirty="0"/>
          </a:p>
        </p:txBody>
      </p:sp>
      <p:pic>
        <p:nvPicPr>
          <p:cNvPr id="6" name="Picture 5"/>
          <p:cNvPicPr>
            <a:picLocks noChangeAspect="1"/>
          </p:cNvPicPr>
          <p:nvPr/>
        </p:nvPicPr>
        <p:blipFill>
          <a:blip r:embed="rId4"/>
          <a:stretch>
            <a:fillRect/>
          </a:stretch>
        </p:blipFill>
        <p:spPr>
          <a:xfrm>
            <a:off x="6248400" y="1905000"/>
            <a:ext cx="5561109" cy="3604941"/>
          </a:xfrm>
          <a:prstGeom prst="rect">
            <a:avLst/>
          </a:prstGeom>
        </p:spPr>
      </p:pic>
      <p:sp>
        <p:nvSpPr>
          <p:cNvPr id="3" name="TextBox 2"/>
          <p:cNvSpPr txBox="1"/>
          <p:nvPr/>
        </p:nvSpPr>
        <p:spPr>
          <a:xfrm>
            <a:off x="1524000" y="1374454"/>
            <a:ext cx="3505200" cy="369332"/>
          </a:xfrm>
          <a:prstGeom prst="rect">
            <a:avLst/>
          </a:prstGeom>
          <a:noFill/>
        </p:spPr>
        <p:txBody>
          <a:bodyPr wrap="square" rtlCol="0">
            <a:spAutoFit/>
          </a:bodyPr>
          <a:lstStyle/>
          <a:p>
            <a:r>
              <a:rPr lang="en-US" b="1" i="1" dirty="0" smtClean="0">
                <a:solidFill>
                  <a:srgbClr val="1D2E5A"/>
                </a:solidFill>
              </a:rPr>
              <a:t>Positive Impact on Claim Payments</a:t>
            </a:r>
            <a:endParaRPr lang="en-US" b="1" i="1" dirty="0">
              <a:solidFill>
                <a:srgbClr val="1D2E5A"/>
              </a:solidFill>
            </a:endParaRPr>
          </a:p>
        </p:txBody>
      </p:sp>
      <p:sp>
        <p:nvSpPr>
          <p:cNvPr id="7" name="TextBox 6"/>
          <p:cNvSpPr txBox="1"/>
          <p:nvPr/>
        </p:nvSpPr>
        <p:spPr>
          <a:xfrm>
            <a:off x="7086600" y="1374454"/>
            <a:ext cx="4038600" cy="369332"/>
          </a:xfrm>
          <a:prstGeom prst="rect">
            <a:avLst/>
          </a:prstGeom>
          <a:noFill/>
        </p:spPr>
        <p:txBody>
          <a:bodyPr wrap="square" rtlCol="0">
            <a:spAutoFit/>
          </a:bodyPr>
          <a:lstStyle/>
          <a:p>
            <a:r>
              <a:rPr lang="en-US" b="1" i="1" dirty="0">
                <a:solidFill>
                  <a:srgbClr val="1D2E5A"/>
                </a:solidFill>
              </a:rPr>
              <a:t>Better ROI on Loss </a:t>
            </a:r>
            <a:r>
              <a:rPr lang="en-US" b="1" i="1" dirty="0" smtClean="0">
                <a:solidFill>
                  <a:srgbClr val="1D2E5A"/>
                </a:solidFill>
              </a:rPr>
              <a:t>Adjustment Expense</a:t>
            </a:r>
            <a:endParaRPr lang="en-US" b="1" i="1" dirty="0">
              <a:solidFill>
                <a:srgbClr val="1D2E5A"/>
              </a:solidFill>
            </a:endParaRPr>
          </a:p>
        </p:txBody>
      </p:sp>
    </p:spTree>
    <p:extLst>
      <p:ext uri="{BB962C8B-B14F-4D97-AF65-F5344CB8AC3E}">
        <p14:creationId xmlns:p14="http://schemas.microsoft.com/office/powerpoint/2010/main" val="13643337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25F72049-0AB1-4603-9FC8-FEE262FD64B4}"/>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smtClean="0"/>
              <a:t>Video Example</a:t>
            </a:r>
            <a:endParaRPr lang="en-US" i="1" dirty="0">
              <a:solidFill>
                <a:srgbClr val="151D43"/>
              </a:solidFill>
            </a:endParaRPr>
          </a:p>
        </p:txBody>
      </p:sp>
      <p:sp>
        <p:nvSpPr>
          <p:cNvPr id="2" name="Rectangle 1"/>
          <p:cNvSpPr/>
          <p:nvPr/>
        </p:nvSpPr>
        <p:spPr>
          <a:xfrm>
            <a:off x="4570865" y="926068"/>
            <a:ext cx="2610010" cy="400110"/>
          </a:xfrm>
          <a:prstGeom prst="rect">
            <a:avLst/>
          </a:prstGeom>
        </p:spPr>
        <p:txBody>
          <a:bodyPr wrap="none">
            <a:spAutoFit/>
          </a:bodyPr>
          <a:lstStyle/>
          <a:p>
            <a:pPr algn="ctr"/>
            <a:r>
              <a:rPr lang="en-US" sz="2000" b="1" i="1" dirty="0"/>
              <a:t>Impact on Subrogation</a:t>
            </a:r>
          </a:p>
        </p:txBody>
      </p:sp>
      <p:sp>
        <p:nvSpPr>
          <p:cNvPr id="3" name="Content Placeholder 2"/>
          <p:cNvSpPr>
            <a:spLocks noGrp="1"/>
          </p:cNvSpPr>
          <p:nvPr>
            <p:ph idx="1"/>
          </p:nvPr>
        </p:nvSpPr>
        <p:spPr/>
        <p:txBody>
          <a:bodyPr/>
          <a:lstStyle/>
          <a:p>
            <a:endParaRPr lang="en-US"/>
          </a:p>
        </p:txBody>
      </p:sp>
    </p:spTree>
    <p:controls>
      <mc:AlternateContent xmlns:mc="http://schemas.openxmlformats.org/markup-compatibility/2006">
        <mc:Choice xmlns:v="urn:schemas-microsoft-com:vml" Requires="v">
          <p:control spid="5123" name="WindowsMediaPlayer1" r:id="rId2" imgW="11352381" imgH="4877481"/>
        </mc:Choice>
        <mc:Fallback>
          <p:control name="WindowsMediaPlayer1" r:id="rId2" imgW="11352381" imgH="4877481">
            <p:pic>
              <p:nvPicPr>
                <p:cNvPr id="0" name="WindowsMediaPlayer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0"/>
                  <a:ext cx="11353800" cy="4876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5425558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25922"/>
            <a:ext cx="10515600" cy="4351338"/>
          </a:xfrm>
        </p:spPr>
        <p:txBody>
          <a:bodyPr/>
          <a:lstStyle/>
          <a:p>
            <a:pPr marL="0" indent="0" algn="ctr">
              <a:buNone/>
            </a:pPr>
            <a:r>
              <a:rPr lang="en-US" sz="2000" b="1" i="1" dirty="0"/>
              <a:t>Outcome improved by…</a:t>
            </a:r>
          </a:p>
          <a:p>
            <a:endParaRPr lang="en-US" sz="2000" dirty="0"/>
          </a:p>
          <a:p>
            <a:r>
              <a:rPr lang="en-US" sz="2000" dirty="0"/>
              <a:t>Our insured’s vehicle was a total loss</a:t>
            </a:r>
          </a:p>
          <a:p>
            <a:r>
              <a:rPr lang="en-US" sz="2000" dirty="0"/>
              <a:t>We paid out $40K</a:t>
            </a:r>
          </a:p>
          <a:p>
            <a:r>
              <a:rPr lang="en-US" sz="2000" dirty="0"/>
              <a:t>A subrogation claim was made against GEICO</a:t>
            </a:r>
          </a:p>
          <a:p>
            <a:r>
              <a:rPr lang="en-US" sz="2000" dirty="0"/>
              <a:t>GEICO denied liability advising their insured claimed to have been stopped in left turn lane when rear-ended</a:t>
            </a:r>
          </a:p>
          <a:p>
            <a:r>
              <a:rPr lang="en-US" sz="2000" dirty="0"/>
              <a:t>After sending the video to GEICO we were successful in collecting back our indemnity dollars</a:t>
            </a:r>
          </a:p>
        </p:txBody>
      </p:sp>
      <p:sp>
        <p:nvSpPr>
          <p:cNvPr id="5" name="Rectangle 2">
            <a:extLst>
              <a:ext uri="{FF2B5EF4-FFF2-40B4-BE49-F238E27FC236}">
                <a16:creationId xmlns:a16="http://schemas.microsoft.com/office/drawing/2014/main" xmlns="" id="{070591D5-874F-43CA-9C10-DE1BA68C8554}"/>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a:t>Changing Behavior to Drive Outcomes</a:t>
            </a:r>
          </a:p>
        </p:txBody>
      </p:sp>
    </p:spTree>
    <p:extLst>
      <p:ext uri="{BB962C8B-B14F-4D97-AF65-F5344CB8AC3E}">
        <p14:creationId xmlns:p14="http://schemas.microsoft.com/office/powerpoint/2010/main" val="38586640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3CCB293C-968B-4164-8D06-5FFA7189999A}"/>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smtClean="0"/>
              <a:t>Video Example</a:t>
            </a:r>
            <a:endParaRPr lang="en-US" i="1" dirty="0">
              <a:solidFill>
                <a:srgbClr val="151D43"/>
              </a:solidFill>
            </a:endParaRPr>
          </a:p>
        </p:txBody>
      </p:sp>
      <p:sp>
        <p:nvSpPr>
          <p:cNvPr id="5" name="Rectangle 4"/>
          <p:cNvSpPr/>
          <p:nvPr/>
        </p:nvSpPr>
        <p:spPr>
          <a:xfrm>
            <a:off x="4793907" y="926068"/>
            <a:ext cx="2163927" cy="400110"/>
          </a:xfrm>
          <a:prstGeom prst="rect">
            <a:avLst/>
          </a:prstGeom>
        </p:spPr>
        <p:txBody>
          <a:bodyPr wrap="none">
            <a:spAutoFit/>
          </a:bodyPr>
          <a:lstStyle/>
          <a:p>
            <a:pPr algn="ctr"/>
            <a:r>
              <a:rPr lang="en-US" sz="2000" b="1" i="1" dirty="0"/>
              <a:t>Impact on Defense</a:t>
            </a:r>
          </a:p>
        </p:txBody>
      </p:sp>
      <p:sp>
        <p:nvSpPr>
          <p:cNvPr id="2" name="Content Placeholder 1"/>
          <p:cNvSpPr>
            <a:spLocks noGrp="1"/>
          </p:cNvSpPr>
          <p:nvPr>
            <p:ph idx="1"/>
          </p:nvPr>
        </p:nvSpPr>
        <p:spPr/>
        <p:txBody>
          <a:bodyPr/>
          <a:lstStyle/>
          <a:p>
            <a:endParaRPr lang="en-US"/>
          </a:p>
        </p:txBody>
      </p:sp>
    </p:spTree>
    <p:controls>
      <mc:AlternateContent xmlns:mc="http://schemas.openxmlformats.org/markup-compatibility/2006">
        <mc:Choice xmlns:v="urn:schemas-microsoft-com:vml" Requires="v">
          <p:control spid="6147" name="WindowsMediaPlayer1" r:id="rId2" imgW="11580952" imgH="4952381"/>
        </mc:Choice>
        <mc:Fallback>
          <p:control name="WindowsMediaPlayer1" r:id="rId2" imgW="11580952" imgH="4952381">
            <p:pic>
              <p:nvPicPr>
                <p:cNvPr id="0" name="WindowsMediaPlayer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11582400" cy="4953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8305848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10972800" cy="4449764"/>
          </a:xfrm>
        </p:spPr>
        <p:txBody>
          <a:bodyPr/>
          <a:lstStyle/>
          <a:p>
            <a:pPr marL="0" indent="0" algn="ctr">
              <a:buNone/>
            </a:pPr>
            <a:r>
              <a:rPr lang="en-US" sz="2000" b="1" i="1" dirty="0"/>
              <a:t>Outcome improved by…</a:t>
            </a:r>
          </a:p>
          <a:p>
            <a:endParaRPr lang="en-US" sz="2000" dirty="0"/>
          </a:p>
          <a:p>
            <a:r>
              <a:rPr lang="en-US" sz="2000" dirty="0"/>
              <a:t>At the scene of this accident the claimant driver told the police that we ran the red light</a:t>
            </a:r>
          </a:p>
          <a:p>
            <a:r>
              <a:rPr lang="en-US" sz="2000" dirty="0"/>
              <a:t>Our driver correctly stated that he had the right of way</a:t>
            </a:r>
          </a:p>
          <a:p>
            <a:r>
              <a:rPr lang="en-US" sz="2000" dirty="0"/>
              <a:t>We sent the claimant’s attorney a copy of the video and have denied liability</a:t>
            </a:r>
          </a:p>
          <a:p>
            <a:r>
              <a:rPr lang="en-US" sz="2000" dirty="0"/>
              <a:t>Absent the video this would be a word vs. word situation resulting in a compromised indemnity settlement with ALAE as well</a:t>
            </a:r>
          </a:p>
        </p:txBody>
      </p:sp>
      <p:sp>
        <p:nvSpPr>
          <p:cNvPr id="5" name="Rectangle 2">
            <a:extLst>
              <a:ext uri="{FF2B5EF4-FFF2-40B4-BE49-F238E27FC236}">
                <a16:creationId xmlns:a16="http://schemas.microsoft.com/office/drawing/2014/main" xmlns="" id="{38EA803A-0256-4861-A6FA-6A20A911A0B5}"/>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a:t>Changing Behavior to Drive Outcomes</a:t>
            </a:r>
          </a:p>
        </p:txBody>
      </p:sp>
    </p:spTree>
    <p:extLst>
      <p:ext uri="{BB962C8B-B14F-4D97-AF65-F5344CB8AC3E}">
        <p14:creationId xmlns:p14="http://schemas.microsoft.com/office/powerpoint/2010/main" val="28202964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EA7C7ADF-467F-4FE5-9673-D8508665ADBA}"/>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smtClean="0"/>
              <a:t>Video Example</a:t>
            </a:r>
            <a:endParaRPr lang="en-US" i="1" dirty="0">
              <a:solidFill>
                <a:srgbClr val="151D43"/>
              </a:solidFill>
            </a:endParaRPr>
          </a:p>
        </p:txBody>
      </p:sp>
      <p:sp>
        <p:nvSpPr>
          <p:cNvPr id="5" name="Rectangle 4"/>
          <p:cNvSpPr/>
          <p:nvPr/>
        </p:nvSpPr>
        <p:spPr>
          <a:xfrm>
            <a:off x="4735975" y="926068"/>
            <a:ext cx="2279791" cy="400110"/>
          </a:xfrm>
          <a:prstGeom prst="rect">
            <a:avLst/>
          </a:prstGeom>
        </p:spPr>
        <p:txBody>
          <a:bodyPr wrap="none">
            <a:spAutoFit/>
          </a:bodyPr>
          <a:lstStyle/>
          <a:p>
            <a:pPr algn="ctr"/>
            <a:r>
              <a:rPr lang="en-US" sz="2000" b="1" i="1" dirty="0"/>
              <a:t>Impact on Causality</a:t>
            </a:r>
          </a:p>
        </p:txBody>
      </p:sp>
      <p:sp>
        <p:nvSpPr>
          <p:cNvPr id="2" name="Content Placeholder 1"/>
          <p:cNvSpPr>
            <a:spLocks noGrp="1"/>
          </p:cNvSpPr>
          <p:nvPr>
            <p:ph idx="1"/>
          </p:nvPr>
        </p:nvSpPr>
        <p:spPr/>
        <p:txBody>
          <a:bodyPr/>
          <a:lstStyle/>
          <a:p>
            <a:endParaRPr lang="en-US"/>
          </a:p>
        </p:txBody>
      </p:sp>
    </p:spTree>
    <p:controls>
      <mc:AlternateContent xmlns:mc="http://schemas.openxmlformats.org/markup-compatibility/2006">
        <mc:Choice xmlns:v="urn:schemas-microsoft-com:vml" Requires="v">
          <p:control spid="7171" name="WindowsMediaPlayer1" r:id="rId2" imgW="11657143" imgH="5028571"/>
        </mc:Choice>
        <mc:Fallback>
          <p:control name="WindowsMediaPlayer1" r:id="rId2" imgW="11657143" imgH="5028571">
            <p:pic>
              <p:nvPicPr>
                <p:cNvPr id="0" name="WindowsMediaPlayer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371600"/>
                  <a:ext cx="11658600" cy="5029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1732835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8">
            <a:extLst>
              <a:ext uri="{FF2B5EF4-FFF2-40B4-BE49-F238E27FC236}">
                <a16:creationId xmlns:a16="http://schemas.microsoft.com/office/drawing/2014/main" xmlns="" id="{1770A5B8-CD32-4F80-8E3D-43E66A933A4A}"/>
              </a:ext>
            </a:extLst>
          </p:cNvPr>
          <p:cNvSpPr/>
          <p:nvPr/>
        </p:nvSpPr>
        <p:spPr>
          <a:xfrm>
            <a:off x="406673" y="1614038"/>
            <a:ext cx="7038978" cy="1099068"/>
          </a:xfrm>
          <a:prstGeom prst="rightArrow">
            <a:avLst/>
          </a:prstGeom>
          <a:solidFill>
            <a:srgbClr val="80C9FF"/>
          </a:solidFill>
          <a:ln w="12700">
            <a:solidFill>
              <a:srgbClr val="006EBF"/>
            </a:solidFill>
          </a:ln>
          <a:effectLst/>
        </p:spPr>
        <p:style>
          <a:lnRef idx="1">
            <a:schemeClr val="accent1"/>
          </a:lnRef>
          <a:fillRef idx="3">
            <a:schemeClr val="accent1"/>
          </a:fillRef>
          <a:effectRef idx="2">
            <a:schemeClr val="accent1"/>
          </a:effectRef>
          <a:fontRef idx="minor">
            <a:schemeClr val="lt1"/>
          </a:fontRef>
        </p:style>
        <p:txBody>
          <a:bodyPr wrap="square" lIns="0" tIns="0" rIns="209550" bIns="0" rtlCol="0" anchor="ctr"/>
          <a:lstStyle/>
          <a:p>
            <a:pPr defTabSz="114300"/>
            <a:r>
              <a:rPr lang="en-US" sz="1200" dirty="0">
                <a:solidFill>
                  <a:schemeClr val="tx1"/>
                </a:solidFill>
              </a:rPr>
              <a:t>	Utilize decades of data as a tangible advantage</a:t>
            </a:r>
          </a:p>
          <a:p>
            <a:pPr marL="628650" lvl="1" indent="-171450" defTabSz="114300">
              <a:buFont typeface="Arial" panose="020B0604020202020204" pitchFamily="34" charset="0"/>
              <a:buChar char="•"/>
            </a:pPr>
            <a:r>
              <a:rPr lang="en-US" sz="1200" dirty="0" smtClean="0">
                <a:solidFill>
                  <a:schemeClr val="tx1"/>
                </a:solidFill>
              </a:rPr>
              <a:t>Established best practices and compiled </a:t>
            </a:r>
            <a:r>
              <a:rPr lang="en-US" sz="1200" dirty="0">
                <a:solidFill>
                  <a:schemeClr val="tx1"/>
                </a:solidFill>
              </a:rPr>
              <a:t>centralized repository</a:t>
            </a:r>
          </a:p>
          <a:p>
            <a:pPr marL="628650" lvl="1" indent="-171450" defTabSz="114300">
              <a:buFont typeface="Arial" panose="020B0604020202020204" pitchFamily="34" charset="0"/>
              <a:buChar char="•"/>
            </a:pPr>
            <a:r>
              <a:rPr lang="en-US" sz="1200" dirty="0">
                <a:solidFill>
                  <a:schemeClr val="tx1"/>
                </a:solidFill>
              </a:rPr>
              <a:t>Leveraged newly developed operating system</a:t>
            </a:r>
            <a:endParaRPr lang="en-US" sz="1400" dirty="0">
              <a:solidFill>
                <a:schemeClr val="tx1"/>
              </a:solidFill>
            </a:endParaRPr>
          </a:p>
        </p:txBody>
      </p:sp>
      <p:sp>
        <p:nvSpPr>
          <p:cNvPr id="6" name="Rounded Rectangle 2">
            <a:extLst>
              <a:ext uri="{FF2B5EF4-FFF2-40B4-BE49-F238E27FC236}">
                <a16:creationId xmlns:a16="http://schemas.microsoft.com/office/drawing/2014/main" xmlns="" id="{C729CA23-09E4-4CCF-AC1C-BFE6D52026DC}"/>
              </a:ext>
            </a:extLst>
          </p:cNvPr>
          <p:cNvSpPr/>
          <p:nvPr/>
        </p:nvSpPr>
        <p:spPr>
          <a:xfrm>
            <a:off x="447291" y="1057374"/>
            <a:ext cx="3988051" cy="778912"/>
          </a:xfrm>
          <a:prstGeom prst="roundRect">
            <a:avLst/>
          </a:prstGeom>
          <a:solidFill>
            <a:srgbClr val="006EBF"/>
          </a:solidFill>
          <a:ln w="12700">
            <a:solidFill>
              <a:srgbClr val="006EBF"/>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lnSpc>
                <a:spcPct val="100000"/>
              </a:lnSpc>
            </a:pPr>
            <a:r>
              <a:rPr lang="en-US" sz="1800" b="0" i="0" dirty="0">
                <a:solidFill>
                  <a:srgbClr val="FFFFFF"/>
                </a:solidFill>
              </a:rPr>
              <a:t>Initial </a:t>
            </a:r>
            <a:r>
              <a:rPr lang="en-US" sz="1800" b="0" i="0" dirty="0" smtClean="0">
                <a:solidFill>
                  <a:srgbClr val="FFFFFF"/>
                </a:solidFill>
              </a:rPr>
              <a:t>Formation</a:t>
            </a:r>
          </a:p>
          <a:p>
            <a:pPr algn="ctr">
              <a:lnSpc>
                <a:spcPct val="100000"/>
              </a:lnSpc>
            </a:pPr>
            <a:r>
              <a:rPr lang="en-US" dirty="0" smtClean="0">
                <a:solidFill>
                  <a:srgbClr val="FFFFFF"/>
                </a:solidFill>
              </a:rPr>
              <a:t>(Four Insurance Company Subs)</a:t>
            </a:r>
            <a:r>
              <a:rPr lang="en-US" sz="1800" b="0" i="0" dirty="0" smtClean="0">
                <a:solidFill>
                  <a:srgbClr val="FFFFFF"/>
                </a:solidFill>
              </a:rPr>
              <a:t> </a:t>
            </a:r>
            <a:endParaRPr sz="1800" b="0" i="0" dirty="0">
              <a:solidFill>
                <a:srgbClr val="FFFFFF"/>
              </a:solidFill>
            </a:endParaRPr>
          </a:p>
        </p:txBody>
      </p:sp>
      <p:sp>
        <p:nvSpPr>
          <p:cNvPr id="7" name="Rounded Rectangle 3">
            <a:extLst>
              <a:ext uri="{FF2B5EF4-FFF2-40B4-BE49-F238E27FC236}">
                <a16:creationId xmlns:a16="http://schemas.microsoft.com/office/drawing/2014/main" xmlns="" id="{23272499-D936-436F-BD01-700B2275A87E}"/>
              </a:ext>
            </a:extLst>
          </p:cNvPr>
          <p:cNvSpPr/>
          <p:nvPr/>
        </p:nvSpPr>
        <p:spPr>
          <a:xfrm>
            <a:off x="1232966" y="2710465"/>
            <a:ext cx="5386392" cy="778912"/>
          </a:xfrm>
          <a:prstGeom prst="roundRect">
            <a:avLst/>
          </a:prstGeom>
          <a:solidFill>
            <a:srgbClr val="006EBF"/>
          </a:solidFill>
          <a:ln w="12700">
            <a:solidFill>
              <a:srgbClr val="006EBF"/>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lnSpc>
                <a:spcPct val="100000"/>
              </a:lnSpc>
            </a:pPr>
            <a:r>
              <a:rPr lang="en-US" sz="1800" b="0" i="0" dirty="0">
                <a:solidFill>
                  <a:srgbClr val="FFFFFF"/>
                </a:solidFill>
              </a:rPr>
              <a:t>Integrate Advancements in Technology to Specifical</a:t>
            </a:r>
            <a:r>
              <a:rPr lang="en-US" dirty="0">
                <a:solidFill>
                  <a:srgbClr val="FFFFFF"/>
                </a:solidFill>
              </a:rPr>
              <a:t>ly Apply to Atlas’ Niche Market</a:t>
            </a:r>
            <a:endParaRPr sz="1800" b="0" i="0" dirty="0">
              <a:solidFill>
                <a:srgbClr val="FFFFFF"/>
              </a:solidFill>
            </a:endParaRPr>
          </a:p>
        </p:txBody>
      </p:sp>
      <p:sp>
        <p:nvSpPr>
          <p:cNvPr id="8" name="Rectangle 7">
            <a:extLst>
              <a:ext uri="{FF2B5EF4-FFF2-40B4-BE49-F238E27FC236}">
                <a16:creationId xmlns:a16="http://schemas.microsoft.com/office/drawing/2014/main" xmlns="" id="{46062290-C070-44D0-9E53-77E414305310}"/>
              </a:ext>
            </a:extLst>
          </p:cNvPr>
          <p:cNvSpPr/>
          <p:nvPr/>
        </p:nvSpPr>
        <p:spPr>
          <a:xfrm>
            <a:off x="471649" y="1746870"/>
            <a:ext cx="6763547" cy="4416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63500" tIns="63500" rIns="63500" bIns="63500" rtlCol="0" anchor="t"/>
          <a:lstStyle/>
          <a:p>
            <a:pPr algn="l">
              <a:lnSpc>
                <a:spcPct val="100000"/>
              </a:lnSpc>
            </a:pPr>
            <a:endParaRPr sz="1400" b="0" i="0" dirty="0">
              <a:solidFill>
                <a:schemeClr val="tx1"/>
              </a:solidFill>
            </a:endParaRPr>
          </a:p>
        </p:txBody>
      </p:sp>
      <p:sp>
        <p:nvSpPr>
          <p:cNvPr id="9" name="Rounded Rectangle 39">
            <a:extLst>
              <a:ext uri="{FF2B5EF4-FFF2-40B4-BE49-F238E27FC236}">
                <a16:creationId xmlns:a16="http://schemas.microsoft.com/office/drawing/2014/main" xmlns="" id="{44488FF4-4B6A-4848-8D64-438554C819B3}"/>
              </a:ext>
            </a:extLst>
          </p:cNvPr>
          <p:cNvSpPr/>
          <p:nvPr/>
        </p:nvSpPr>
        <p:spPr>
          <a:xfrm>
            <a:off x="7805829" y="659974"/>
            <a:ext cx="4056117" cy="5663484"/>
          </a:xfrm>
          <a:prstGeom prst="roundRect">
            <a:avLst/>
          </a:prstGeom>
          <a:solidFill>
            <a:schemeClr val="accent1">
              <a:lumMod val="40000"/>
              <a:lumOff val="6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b="1" u="sng" dirty="0">
                <a:solidFill>
                  <a:srgbClr val="1D2E5A"/>
                </a:solidFill>
                <a:cs typeface="Arial" panose="020B0604020202020204" pitchFamily="34" charset="0"/>
              </a:rPr>
              <a:t>Strategic Goal</a:t>
            </a:r>
          </a:p>
          <a:p>
            <a:pPr algn="ctr"/>
            <a:r>
              <a:rPr lang="en-US" sz="2400" b="1" dirty="0">
                <a:solidFill>
                  <a:srgbClr val="1D2E5A"/>
                </a:solidFill>
                <a:cs typeface="Arial" panose="020B0604020202020204" pitchFamily="34" charset="0"/>
              </a:rPr>
              <a:t>LEVERAGE STRONG VALUE PROPOSITION </a:t>
            </a:r>
          </a:p>
          <a:p>
            <a:pPr algn="ctr"/>
            <a:r>
              <a:rPr lang="en-US" sz="2400" b="1" dirty="0">
                <a:solidFill>
                  <a:srgbClr val="1D2E5A"/>
                </a:solidFill>
                <a:cs typeface="Arial" panose="020B0604020202020204" pitchFamily="34" charset="0"/>
              </a:rPr>
              <a:t>&amp; LEADING EDGE FINTECH</a:t>
            </a:r>
          </a:p>
          <a:p>
            <a:pPr algn="ctr"/>
            <a:endParaRPr lang="en-US" sz="2400" b="1" dirty="0">
              <a:solidFill>
                <a:srgbClr val="1D2E5A"/>
              </a:solidFill>
              <a:cs typeface="Arial" panose="020B0604020202020204" pitchFamily="34" charset="0"/>
            </a:endParaRPr>
          </a:p>
          <a:p>
            <a:pPr algn="ctr"/>
            <a:r>
              <a:rPr lang="en-US" sz="1600" b="1" dirty="0">
                <a:solidFill>
                  <a:srgbClr val="1D2E5A"/>
                </a:solidFill>
                <a:cs typeface="Arial" panose="020B0604020202020204" pitchFamily="34" charset="0"/>
              </a:rPr>
              <a:t>   Across market cycles, our objective is to exceed industry ROE by at least </a:t>
            </a:r>
          </a:p>
          <a:p>
            <a:pPr algn="ctr"/>
            <a:r>
              <a:rPr lang="en-US" sz="1600" b="1" dirty="0">
                <a:solidFill>
                  <a:srgbClr val="1D2E5A"/>
                </a:solidFill>
                <a:cs typeface="Arial" panose="020B0604020202020204" pitchFamily="34" charset="0"/>
              </a:rPr>
              <a:t>500 to 1,000 bps</a:t>
            </a:r>
          </a:p>
          <a:p>
            <a:pPr algn="ctr"/>
            <a:endParaRPr lang="en-US" sz="1600" b="1" dirty="0">
              <a:solidFill>
                <a:srgbClr val="1D2E5A"/>
              </a:solidFill>
              <a:cs typeface="Arial" panose="020B0604020202020204" pitchFamily="34" charset="0"/>
            </a:endParaRPr>
          </a:p>
          <a:p>
            <a:pPr algn="ctr"/>
            <a:r>
              <a:rPr lang="en-US" sz="1600" b="1" dirty="0">
                <a:solidFill>
                  <a:srgbClr val="1D2E5A"/>
                </a:solidFill>
                <a:cs typeface="Arial" panose="020B0604020202020204" pitchFamily="34" charset="0"/>
              </a:rPr>
              <a:t>Amplify value drivers by combining specialty insurance infrastructure, analytics and innovative technology</a:t>
            </a:r>
          </a:p>
          <a:p>
            <a:pPr algn="ctr"/>
            <a:endParaRPr lang="en-US" sz="1600" b="1" dirty="0">
              <a:solidFill>
                <a:srgbClr val="1D2E5A"/>
              </a:solidFill>
              <a:cs typeface="Arial" panose="020B0604020202020204" pitchFamily="34" charset="0"/>
            </a:endParaRPr>
          </a:p>
          <a:p>
            <a:pPr algn="ctr"/>
            <a:r>
              <a:rPr lang="en-US" sz="1600" b="1" dirty="0">
                <a:solidFill>
                  <a:srgbClr val="1D2E5A"/>
                </a:solidFill>
                <a:cs typeface="Arial" panose="020B0604020202020204" pitchFamily="34" charset="0"/>
              </a:rPr>
              <a:t>Differentiation in core niche as well as horizontal expansion opportunities </a:t>
            </a:r>
          </a:p>
        </p:txBody>
      </p:sp>
      <p:sp>
        <p:nvSpPr>
          <p:cNvPr id="10" name="Right Arrow 8">
            <a:extLst>
              <a:ext uri="{FF2B5EF4-FFF2-40B4-BE49-F238E27FC236}">
                <a16:creationId xmlns:a16="http://schemas.microsoft.com/office/drawing/2014/main" xmlns="" id="{CD9A22B0-B613-4FB5-8B2D-92815EB98131}"/>
              </a:ext>
            </a:extLst>
          </p:cNvPr>
          <p:cNvSpPr/>
          <p:nvPr/>
        </p:nvSpPr>
        <p:spPr>
          <a:xfrm>
            <a:off x="1232965" y="3258816"/>
            <a:ext cx="6212685" cy="1099068"/>
          </a:xfrm>
          <a:prstGeom prst="rightArrow">
            <a:avLst/>
          </a:prstGeom>
          <a:solidFill>
            <a:srgbClr val="80C9FF"/>
          </a:solidFill>
          <a:ln w="12700">
            <a:solidFill>
              <a:srgbClr val="006EBF"/>
            </a:solidFill>
          </a:ln>
          <a:effectLst/>
        </p:spPr>
        <p:style>
          <a:lnRef idx="1">
            <a:schemeClr val="accent1"/>
          </a:lnRef>
          <a:fillRef idx="3">
            <a:schemeClr val="accent1"/>
          </a:fillRef>
          <a:effectRef idx="2">
            <a:schemeClr val="accent1"/>
          </a:effectRef>
          <a:fontRef idx="minor">
            <a:schemeClr val="lt1"/>
          </a:fontRef>
        </p:style>
        <p:txBody>
          <a:bodyPr wrap="square" lIns="0" tIns="0" rIns="209550" bIns="0" rtlCol="0" anchor="ctr"/>
          <a:lstStyle/>
          <a:p>
            <a:pPr defTabSz="114300"/>
            <a:r>
              <a:rPr lang="en-US" sz="1200" dirty="0">
                <a:solidFill>
                  <a:schemeClr val="tx1"/>
                </a:solidFill>
              </a:rPr>
              <a:t>	Positively impact pricing, risk selection, fraud detection and claim efficacy</a:t>
            </a:r>
          </a:p>
          <a:p>
            <a:pPr marL="628650" lvl="1" indent="-171450" defTabSz="114300">
              <a:buFont typeface="Arial" panose="020B0604020202020204" pitchFamily="34" charset="0"/>
              <a:buChar char="•"/>
            </a:pPr>
            <a:r>
              <a:rPr lang="en-US" sz="1200" dirty="0">
                <a:solidFill>
                  <a:schemeClr val="tx1"/>
                </a:solidFill>
              </a:rPr>
              <a:t>Telematics, Machine Learning, Predictive Analytics </a:t>
            </a:r>
          </a:p>
          <a:p>
            <a:pPr marL="628650" lvl="1" indent="-171450" defTabSz="114300">
              <a:buFont typeface="Arial" panose="020B0604020202020204" pitchFamily="34" charset="0"/>
              <a:buChar char="•"/>
            </a:pPr>
            <a:r>
              <a:rPr lang="en-US" sz="1200" dirty="0">
                <a:solidFill>
                  <a:schemeClr val="tx1"/>
                </a:solidFill>
              </a:rPr>
              <a:t>Established relationships with key technology partners</a:t>
            </a:r>
          </a:p>
        </p:txBody>
      </p:sp>
      <p:sp>
        <p:nvSpPr>
          <p:cNvPr id="11" name="Rounded Rectangle 3">
            <a:extLst>
              <a:ext uri="{FF2B5EF4-FFF2-40B4-BE49-F238E27FC236}">
                <a16:creationId xmlns:a16="http://schemas.microsoft.com/office/drawing/2014/main" xmlns="" id="{8236A6F8-A977-4C8C-8F15-636B8D882DB1}"/>
              </a:ext>
            </a:extLst>
          </p:cNvPr>
          <p:cNvSpPr/>
          <p:nvPr/>
        </p:nvSpPr>
        <p:spPr>
          <a:xfrm>
            <a:off x="2209800" y="4484877"/>
            <a:ext cx="4409558" cy="778912"/>
          </a:xfrm>
          <a:prstGeom prst="roundRect">
            <a:avLst/>
          </a:prstGeom>
          <a:solidFill>
            <a:srgbClr val="006EBF"/>
          </a:solidFill>
          <a:ln w="12700">
            <a:solidFill>
              <a:srgbClr val="006EBF"/>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lnSpc>
                <a:spcPct val="100000"/>
              </a:lnSpc>
            </a:pPr>
            <a:r>
              <a:rPr lang="en-US" sz="1800" b="0" i="0" dirty="0">
                <a:solidFill>
                  <a:srgbClr val="FFFFFF"/>
                </a:solidFill>
              </a:rPr>
              <a:t>Create First Mover Advantage in </a:t>
            </a:r>
          </a:p>
          <a:p>
            <a:pPr algn="ctr">
              <a:lnSpc>
                <a:spcPct val="100000"/>
              </a:lnSpc>
            </a:pPr>
            <a:r>
              <a:rPr lang="en-US" sz="1800" b="0" i="0" dirty="0">
                <a:solidFill>
                  <a:srgbClr val="FFFFFF"/>
                </a:solidFill>
              </a:rPr>
              <a:t>Changing Light Commercial Auto Market</a:t>
            </a:r>
            <a:endParaRPr sz="1800" b="0" i="0" dirty="0">
              <a:solidFill>
                <a:srgbClr val="FFFFFF"/>
              </a:solidFill>
            </a:endParaRPr>
          </a:p>
        </p:txBody>
      </p:sp>
      <p:sp>
        <p:nvSpPr>
          <p:cNvPr id="12" name="Right Arrow 8">
            <a:extLst>
              <a:ext uri="{FF2B5EF4-FFF2-40B4-BE49-F238E27FC236}">
                <a16:creationId xmlns:a16="http://schemas.microsoft.com/office/drawing/2014/main" xmlns="" id="{85A7AA8A-3C32-4C89-B8C2-0BBFD61ADFFA}"/>
              </a:ext>
            </a:extLst>
          </p:cNvPr>
          <p:cNvSpPr/>
          <p:nvPr/>
        </p:nvSpPr>
        <p:spPr>
          <a:xfrm>
            <a:off x="2209800" y="5038362"/>
            <a:ext cx="5284316" cy="1099068"/>
          </a:xfrm>
          <a:prstGeom prst="rightArrow">
            <a:avLst/>
          </a:prstGeom>
          <a:solidFill>
            <a:srgbClr val="80C9FF"/>
          </a:solidFill>
          <a:ln w="12700">
            <a:solidFill>
              <a:srgbClr val="006EBF"/>
            </a:solidFill>
          </a:ln>
          <a:effectLst/>
        </p:spPr>
        <p:style>
          <a:lnRef idx="1">
            <a:schemeClr val="accent1"/>
          </a:lnRef>
          <a:fillRef idx="3">
            <a:schemeClr val="accent1"/>
          </a:fillRef>
          <a:effectRef idx="2">
            <a:schemeClr val="accent1"/>
          </a:effectRef>
          <a:fontRef idx="minor">
            <a:schemeClr val="lt1"/>
          </a:fontRef>
        </p:style>
        <p:txBody>
          <a:bodyPr wrap="square" lIns="0" tIns="0" rIns="209550" bIns="0" rtlCol="0" anchor="ctr"/>
          <a:lstStyle/>
          <a:p>
            <a:pPr defTabSz="114300"/>
            <a:r>
              <a:rPr lang="en-US" sz="1200" dirty="0">
                <a:solidFill>
                  <a:schemeClr val="tx1"/>
                </a:solidFill>
              </a:rPr>
              <a:t>	Development and Implementation of innovative programs</a:t>
            </a:r>
          </a:p>
          <a:p>
            <a:pPr marL="628650" lvl="1" indent="-171450" defTabSz="114300">
              <a:buFont typeface="Arial" panose="020B0604020202020204" pitchFamily="34" charset="0"/>
              <a:buChar char="•"/>
            </a:pPr>
            <a:r>
              <a:rPr lang="en-US" sz="1200" dirty="0">
                <a:solidFill>
                  <a:schemeClr val="tx1"/>
                </a:solidFill>
              </a:rPr>
              <a:t>Usage Based (“UBI”) approach to micro duration underwriting</a:t>
            </a:r>
          </a:p>
          <a:p>
            <a:pPr marL="628650" lvl="1" indent="-171450" defTabSz="114300">
              <a:buFont typeface="Arial" panose="020B0604020202020204" pitchFamily="34" charset="0"/>
              <a:buChar char="•"/>
            </a:pPr>
            <a:r>
              <a:rPr lang="en-US" sz="1200" dirty="0">
                <a:solidFill>
                  <a:schemeClr val="tx1"/>
                </a:solidFill>
              </a:rPr>
              <a:t>Digital marketing and customer engagement</a:t>
            </a:r>
          </a:p>
        </p:txBody>
      </p:sp>
      <p:sp>
        <p:nvSpPr>
          <p:cNvPr id="14" name="Rectangle 2">
            <a:extLst>
              <a:ext uri="{FF2B5EF4-FFF2-40B4-BE49-F238E27FC236}">
                <a16:creationId xmlns:a16="http://schemas.microsoft.com/office/drawing/2014/main" xmlns="" id="{A4BBD859-96E3-4427-8E66-8401CFD8188C}"/>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a:latin typeface="+mn-lt"/>
              </a:rPr>
              <a:t>The Evolution of Atlas’ Business Model</a:t>
            </a:r>
          </a:p>
        </p:txBody>
      </p:sp>
    </p:spTree>
    <p:extLst>
      <p:ext uri="{BB962C8B-B14F-4D97-AF65-F5344CB8AC3E}">
        <p14:creationId xmlns:p14="http://schemas.microsoft.com/office/powerpoint/2010/main" val="22354174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2000" b="1" i="1" dirty="0"/>
              <a:t>Outcome improved by…</a:t>
            </a:r>
          </a:p>
          <a:p>
            <a:endParaRPr lang="en-US" sz="2000" dirty="0"/>
          </a:p>
          <a:p>
            <a:r>
              <a:rPr lang="en-US" sz="2000" dirty="0"/>
              <a:t>Nevada claim where our driver pulling into stopped traffic attempting to enter a left turn lane</a:t>
            </a:r>
          </a:p>
          <a:p>
            <a:r>
              <a:rPr lang="en-US" sz="2000" dirty="0"/>
              <a:t>Claimant vehicle sideswiped the front of our vehicle in a glancing blow</a:t>
            </a:r>
          </a:p>
          <a:p>
            <a:r>
              <a:rPr lang="en-US" sz="2000" dirty="0"/>
              <a:t>The pregnant passenger claimed she hit her head and had complications with her pregnancy</a:t>
            </a:r>
          </a:p>
          <a:p>
            <a:r>
              <a:rPr lang="en-US" sz="2000" dirty="0"/>
              <a:t>We controverted based on causation</a:t>
            </a:r>
          </a:p>
          <a:p>
            <a:r>
              <a:rPr lang="en-US" sz="2000" dirty="0"/>
              <a:t>Suit was filed and the plaintiff never waivered from their policy demand</a:t>
            </a:r>
          </a:p>
          <a:p>
            <a:r>
              <a:rPr lang="en-US" sz="2000" dirty="0"/>
              <a:t>At mediation the mediator agreed that the video completely contradicted plaintiff but still awarded her $13K in medical given she was 10 weeks pregnant</a:t>
            </a:r>
          </a:p>
          <a:p>
            <a:r>
              <a:rPr lang="en-US" sz="2000" dirty="0"/>
              <a:t>We rejected the award and a date was set for trial</a:t>
            </a:r>
          </a:p>
          <a:p>
            <a:r>
              <a:rPr lang="en-US" sz="2000" dirty="0"/>
              <a:t>Ultimately the case was dismissed for non-compliance by the plaintiff and we paid no indemnity and only nominal ALAE</a:t>
            </a:r>
          </a:p>
          <a:p>
            <a:endParaRPr lang="en-US" dirty="0"/>
          </a:p>
        </p:txBody>
      </p:sp>
      <p:sp>
        <p:nvSpPr>
          <p:cNvPr id="5" name="Rectangle 2">
            <a:extLst>
              <a:ext uri="{FF2B5EF4-FFF2-40B4-BE49-F238E27FC236}">
                <a16:creationId xmlns:a16="http://schemas.microsoft.com/office/drawing/2014/main" xmlns="" id="{F0D2F258-4166-4A6A-9645-B83F5DE530AF}"/>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a:t>Changing Behavior to Drive Outcomes</a:t>
            </a:r>
          </a:p>
        </p:txBody>
      </p:sp>
    </p:spTree>
    <p:extLst>
      <p:ext uri="{BB962C8B-B14F-4D97-AF65-F5344CB8AC3E}">
        <p14:creationId xmlns:p14="http://schemas.microsoft.com/office/powerpoint/2010/main" val="2254096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050399" y="1981200"/>
            <a:ext cx="4311868" cy="4091311"/>
          </a:xfrm>
          <a:prstGeom prst="rect">
            <a:avLst/>
          </a:prstGeom>
        </p:spPr>
      </p:pic>
      <p:sp>
        <p:nvSpPr>
          <p:cNvPr id="9" name="TextBox 8"/>
          <p:cNvSpPr txBox="1"/>
          <p:nvPr/>
        </p:nvSpPr>
        <p:spPr>
          <a:xfrm>
            <a:off x="5554503" y="5105400"/>
            <a:ext cx="1432411" cy="738664"/>
          </a:xfrm>
          <a:prstGeom prst="rect">
            <a:avLst/>
          </a:prstGeom>
          <a:noFill/>
        </p:spPr>
        <p:txBody>
          <a:bodyPr wrap="square" rtlCol="0">
            <a:spAutoFit/>
          </a:bodyPr>
          <a:lstStyle/>
          <a:p>
            <a:pPr algn="ctr"/>
            <a:r>
              <a:rPr lang="en-US" sz="1400" b="1" i="1" dirty="0">
                <a:solidFill>
                  <a:srgbClr val="002060"/>
                </a:solidFill>
                <a:latin typeface="Optima" charset="0"/>
                <a:ea typeface="Optima" charset="0"/>
                <a:cs typeface="Optima" charset="0"/>
              </a:rPr>
              <a:t>10% - 20% Reduction in Severity</a:t>
            </a:r>
          </a:p>
        </p:txBody>
      </p:sp>
      <p:pic>
        <p:nvPicPr>
          <p:cNvPr id="10" name="Picture 9"/>
          <p:cNvPicPr>
            <a:picLocks noChangeAspect="1"/>
          </p:cNvPicPr>
          <p:nvPr/>
        </p:nvPicPr>
        <p:blipFill>
          <a:blip r:embed="rId4"/>
          <a:stretch>
            <a:fillRect/>
          </a:stretch>
        </p:blipFill>
        <p:spPr>
          <a:xfrm>
            <a:off x="764940" y="2291648"/>
            <a:ext cx="4726078" cy="3780863"/>
          </a:xfrm>
          <a:prstGeom prst="rect">
            <a:avLst/>
          </a:prstGeom>
        </p:spPr>
      </p:pic>
      <p:sp>
        <p:nvSpPr>
          <p:cNvPr id="12" name="TextBox 11"/>
          <p:cNvSpPr txBox="1"/>
          <p:nvPr/>
        </p:nvSpPr>
        <p:spPr>
          <a:xfrm>
            <a:off x="764940" y="1496283"/>
            <a:ext cx="4221283" cy="523220"/>
          </a:xfrm>
          <a:prstGeom prst="rect">
            <a:avLst/>
          </a:prstGeom>
          <a:noFill/>
        </p:spPr>
        <p:txBody>
          <a:bodyPr wrap="square" rtlCol="0">
            <a:spAutoFit/>
          </a:bodyPr>
          <a:lstStyle/>
          <a:p>
            <a:pPr algn="ctr"/>
            <a:r>
              <a:rPr lang="en-US" sz="1400" dirty="0">
                <a:solidFill>
                  <a:schemeClr val="tx1">
                    <a:lumMod val="65000"/>
                    <a:lumOff val="35000"/>
                  </a:schemeClr>
                </a:solidFill>
                <a:latin typeface="Optima" charset="0"/>
                <a:ea typeface="Optima" charset="0"/>
                <a:cs typeface="Optima" charset="0"/>
              </a:rPr>
              <a:t>Earlier settlement of legitimate claims and more effective defense, where appropriate</a:t>
            </a:r>
          </a:p>
        </p:txBody>
      </p:sp>
      <p:sp>
        <p:nvSpPr>
          <p:cNvPr id="13" name="TextBox 12"/>
          <p:cNvSpPr txBox="1"/>
          <p:nvPr/>
        </p:nvSpPr>
        <p:spPr>
          <a:xfrm>
            <a:off x="6964141" y="1414435"/>
            <a:ext cx="4488432" cy="523220"/>
          </a:xfrm>
          <a:prstGeom prst="rect">
            <a:avLst/>
          </a:prstGeom>
          <a:noFill/>
        </p:spPr>
        <p:txBody>
          <a:bodyPr wrap="square" rtlCol="0">
            <a:spAutoFit/>
          </a:bodyPr>
          <a:lstStyle/>
          <a:p>
            <a:pPr algn="ctr"/>
            <a:r>
              <a:rPr lang="en-US" sz="1400" dirty="0">
                <a:solidFill>
                  <a:schemeClr val="tx1">
                    <a:lumMod val="65000"/>
                    <a:lumOff val="35000"/>
                  </a:schemeClr>
                </a:solidFill>
                <a:latin typeface="Optima" charset="0"/>
                <a:ea typeface="Optima" charset="0"/>
                <a:cs typeface="Optima" charset="0"/>
              </a:rPr>
              <a:t>Focus resources on small % of claims that represent significant dollars paid</a:t>
            </a:r>
          </a:p>
        </p:txBody>
      </p:sp>
      <p:sp>
        <p:nvSpPr>
          <p:cNvPr id="11" name="Rectangle 2">
            <a:extLst>
              <a:ext uri="{FF2B5EF4-FFF2-40B4-BE49-F238E27FC236}">
                <a16:creationId xmlns:a16="http://schemas.microsoft.com/office/drawing/2014/main" xmlns="" id="{1D48E4FF-E3BB-4F66-8F4E-D6AFFF4ABB22}"/>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a:t>Claim Ecosystem</a:t>
            </a:r>
            <a:br>
              <a:rPr lang="en-US" dirty="0"/>
            </a:br>
            <a:r>
              <a:rPr lang="en-US" dirty="0"/>
              <a:t/>
            </a:r>
            <a:br>
              <a:rPr lang="en-US" dirty="0"/>
            </a:br>
            <a:endParaRPr lang="en-US" dirty="0"/>
          </a:p>
        </p:txBody>
      </p:sp>
    </p:spTree>
    <p:extLst>
      <p:ext uri="{BB962C8B-B14F-4D97-AF65-F5344CB8AC3E}">
        <p14:creationId xmlns:p14="http://schemas.microsoft.com/office/powerpoint/2010/main" val="22180032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0" y="3276600"/>
            <a:ext cx="3628083" cy="646331"/>
          </a:xfrm>
          <a:prstGeom prst="rect">
            <a:avLst/>
          </a:prstGeom>
          <a:noFill/>
        </p:spPr>
        <p:txBody>
          <a:bodyPr wrap="square" rtlCol="0">
            <a:spAutoFit/>
          </a:bodyPr>
          <a:lstStyle/>
          <a:p>
            <a:pPr algn="ctr"/>
            <a:r>
              <a:rPr lang="en-US" b="1" dirty="0" smtClean="0">
                <a:solidFill>
                  <a:schemeClr val="tx1">
                    <a:lumMod val="50000"/>
                    <a:lumOff val="50000"/>
                  </a:schemeClr>
                </a:solidFill>
              </a:rPr>
              <a:t>Future Vision for</a:t>
            </a:r>
          </a:p>
          <a:p>
            <a:pPr algn="ctr"/>
            <a:r>
              <a:rPr lang="en-US" b="1" dirty="0" smtClean="0">
                <a:solidFill>
                  <a:schemeClr val="tx1">
                    <a:lumMod val="50000"/>
                    <a:lumOff val="50000"/>
                  </a:schemeClr>
                </a:solidFill>
              </a:rPr>
              <a:t>Commercial Auto Insurance</a:t>
            </a:r>
            <a:endParaRPr lang="en-US" b="1" dirty="0">
              <a:solidFill>
                <a:schemeClr val="tx1">
                  <a:lumMod val="50000"/>
                  <a:lumOff val="50000"/>
                </a:schemeClr>
              </a:solidFill>
            </a:endParaRPr>
          </a:p>
        </p:txBody>
      </p:sp>
      <p:pic>
        <p:nvPicPr>
          <p:cNvPr id="7" name="Picture 6" descr="image.jpg"/>
          <p:cNvPicPr>
            <a:picLocks noChangeAspect="1"/>
          </p:cNvPicPr>
          <p:nvPr/>
        </p:nvPicPr>
        <p:blipFill>
          <a:blip r:embed="rId3"/>
          <a:stretch>
            <a:fillRect/>
          </a:stretch>
        </p:blipFill>
        <p:spPr>
          <a:xfrm>
            <a:off x="7772400" y="1295400"/>
            <a:ext cx="3036725" cy="1828800"/>
          </a:xfrm>
          <a:prstGeom prst="rect">
            <a:avLst/>
          </a:prstGeom>
        </p:spPr>
      </p:pic>
      <p:sp>
        <p:nvSpPr>
          <p:cNvPr id="6" name="Rectangle 2">
            <a:extLst>
              <a:ext uri="{FF2B5EF4-FFF2-40B4-BE49-F238E27FC236}">
                <a16:creationId xmlns:a16="http://schemas.microsoft.com/office/drawing/2014/main" xmlns="" id="{6009A582-F717-4471-A689-A0485E455B48}"/>
              </a:ext>
            </a:extLst>
          </p:cNvPr>
          <p:cNvSpPr txBox="1">
            <a:spLocks noChangeArrowheads="1"/>
          </p:cNvSpPr>
          <p:nvPr/>
        </p:nvSpPr>
        <p:spPr>
          <a:xfrm>
            <a:off x="389467" y="152400"/>
            <a:ext cx="10972800" cy="1143000"/>
          </a:xfrm>
          <a:prstGeom prst="rect">
            <a:avLst/>
          </a:prstGeom>
        </p:spPr>
        <p:txBody>
          <a:bodyPr/>
          <a:lstStyle>
            <a:lvl1pPr algn="l" defTabSz="914400" rtl="0" eaLnBrk="1" latinLnBrk="0" hangingPunct="1">
              <a:spcBef>
                <a:spcPct val="0"/>
              </a:spcBef>
              <a:buNone/>
              <a:defRPr sz="2200" b="1" kern="1200">
                <a:solidFill>
                  <a:srgbClr val="535355"/>
                </a:solidFill>
                <a:latin typeface="+mj-lt"/>
                <a:ea typeface="+mj-ea"/>
                <a:cs typeface="+mj-cs"/>
              </a:defRPr>
            </a:lvl1pPr>
          </a:lstStyle>
          <a:p>
            <a:endParaRPr lang="en-US" dirty="0"/>
          </a:p>
        </p:txBody>
      </p:sp>
      <p:grpSp>
        <p:nvGrpSpPr>
          <p:cNvPr id="8" name="Group 7">
            <a:extLst>
              <a:ext uri="{FF2B5EF4-FFF2-40B4-BE49-F238E27FC236}">
                <a16:creationId xmlns:a16="http://schemas.microsoft.com/office/drawing/2014/main" xmlns="" id="{EDE99472-794C-4E56-BF8E-022816D2DF54}"/>
              </a:ext>
            </a:extLst>
          </p:cNvPr>
          <p:cNvGrpSpPr/>
          <p:nvPr/>
        </p:nvGrpSpPr>
        <p:grpSpPr>
          <a:xfrm>
            <a:off x="1074526" y="990600"/>
            <a:ext cx="5783474" cy="5038298"/>
            <a:chOff x="1074526" y="990600"/>
            <a:chExt cx="5783474" cy="5038298"/>
          </a:xfrm>
        </p:grpSpPr>
        <p:grpSp>
          <p:nvGrpSpPr>
            <p:cNvPr id="9" name="Group 8">
              <a:extLst>
                <a:ext uri="{FF2B5EF4-FFF2-40B4-BE49-F238E27FC236}">
                  <a16:creationId xmlns:a16="http://schemas.microsoft.com/office/drawing/2014/main" xmlns="" id="{86427AC1-3BD7-4973-8224-26AEADA579BC}"/>
                </a:ext>
              </a:extLst>
            </p:cNvPr>
            <p:cNvGrpSpPr/>
            <p:nvPr/>
          </p:nvGrpSpPr>
          <p:grpSpPr>
            <a:xfrm>
              <a:off x="1074526" y="990600"/>
              <a:ext cx="5783474" cy="5038298"/>
              <a:chOff x="1074526" y="1334760"/>
              <a:chExt cx="5309270" cy="4694138"/>
            </a:xfrm>
          </p:grpSpPr>
          <p:grpSp>
            <p:nvGrpSpPr>
              <p:cNvPr id="12" name="Group 11">
                <a:extLst>
                  <a:ext uri="{FF2B5EF4-FFF2-40B4-BE49-F238E27FC236}">
                    <a16:creationId xmlns:a16="http://schemas.microsoft.com/office/drawing/2014/main" xmlns="" id="{99AFC29D-B890-433E-8697-B441615EC3E8}"/>
                  </a:ext>
                </a:extLst>
              </p:cNvPr>
              <p:cNvGrpSpPr/>
              <p:nvPr/>
            </p:nvGrpSpPr>
            <p:grpSpPr>
              <a:xfrm>
                <a:off x="1074526" y="1334760"/>
                <a:ext cx="5309270" cy="4694138"/>
                <a:chOff x="1074526" y="1334760"/>
                <a:chExt cx="5309270" cy="4694138"/>
              </a:xfrm>
            </p:grpSpPr>
            <p:pic>
              <p:nvPicPr>
                <p:cNvPr id="14" name="Picture 13">
                  <a:extLst>
                    <a:ext uri="{FF2B5EF4-FFF2-40B4-BE49-F238E27FC236}">
                      <a16:creationId xmlns:a16="http://schemas.microsoft.com/office/drawing/2014/main" xmlns="" id="{FDA15D93-259F-4EA4-9503-B32FB85FCA4C}"/>
                    </a:ext>
                  </a:extLst>
                </p:cNvPr>
                <p:cNvPicPr>
                  <a:picLocks noChangeAspect="1"/>
                </p:cNvPicPr>
                <p:nvPr/>
              </p:nvPicPr>
              <p:blipFill>
                <a:blip r:embed="rId4"/>
                <a:stretch>
                  <a:fillRect/>
                </a:stretch>
              </p:blipFill>
              <p:spPr>
                <a:xfrm>
                  <a:off x="1074526" y="1334760"/>
                  <a:ext cx="2601352" cy="2298461"/>
                </a:xfrm>
                <a:prstGeom prst="rect">
                  <a:avLst/>
                </a:prstGeom>
              </p:spPr>
            </p:pic>
            <p:pic>
              <p:nvPicPr>
                <p:cNvPr id="15" name="Picture 14">
                  <a:extLst>
                    <a:ext uri="{FF2B5EF4-FFF2-40B4-BE49-F238E27FC236}">
                      <a16:creationId xmlns:a16="http://schemas.microsoft.com/office/drawing/2014/main" xmlns="" id="{D31C5CC9-906D-4AE8-A7C4-547096499AEB}"/>
                    </a:ext>
                  </a:extLst>
                </p:cNvPr>
                <p:cNvPicPr>
                  <a:picLocks noChangeAspect="1"/>
                </p:cNvPicPr>
                <p:nvPr/>
              </p:nvPicPr>
              <p:blipFill>
                <a:blip r:embed="rId5"/>
                <a:stretch>
                  <a:fillRect/>
                </a:stretch>
              </p:blipFill>
              <p:spPr>
                <a:xfrm>
                  <a:off x="3662025" y="3607398"/>
                  <a:ext cx="2707917" cy="2421500"/>
                </a:xfrm>
                <a:prstGeom prst="rect">
                  <a:avLst/>
                </a:prstGeom>
              </p:spPr>
            </p:pic>
            <p:pic>
              <p:nvPicPr>
                <p:cNvPr id="16" name="Picture 15">
                  <a:extLst>
                    <a:ext uri="{FF2B5EF4-FFF2-40B4-BE49-F238E27FC236}">
                      <a16:creationId xmlns:a16="http://schemas.microsoft.com/office/drawing/2014/main" xmlns="" id="{974DAA86-8F9C-4C23-8E6C-18B86187E050}"/>
                    </a:ext>
                  </a:extLst>
                </p:cNvPr>
                <p:cNvPicPr>
                  <a:picLocks noChangeAspect="1"/>
                </p:cNvPicPr>
                <p:nvPr/>
              </p:nvPicPr>
              <p:blipFill>
                <a:blip r:embed="rId6"/>
                <a:stretch>
                  <a:fillRect/>
                </a:stretch>
              </p:blipFill>
              <p:spPr>
                <a:xfrm>
                  <a:off x="3675879" y="1350490"/>
                  <a:ext cx="2707917" cy="2264154"/>
                </a:xfrm>
                <a:prstGeom prst="rect">
                  <a:avLst/>
                </a:prstGeom>
              </p:spPr>
            </p:pic>
            <p:pic>
              <p:nvPicPr>
                <p:cNvPr id="17" name="Picture 16">
                  <a:extLst>
                    <a:ext uri="{FF2B5EF4-FFF2-40B4-BE49-F238E27FC236}">
                      <a16:creationId xmlns:a16="http://schemas.microsoft.com/office/drawing/2014/main" xmlns="" id="{284868DE-D225-4D19-A41D-F05459FDE06E}"/>
                    </a:ext>
                  </a:extLst>
                </p:cNvPr>
                <p:cNvPicPr>
                  <a:picLocks noChangeAspect="1"/>
                </p:cNvPicPr>
                <p:nvPr/>
              </p:nvPicPr>
              <p:blipFill>
                <a:blip r:embed="rId7"/>
                <a:stretch>
                  <a:fillRect/>
                </a:stretch>
              </p:blipFill>
              <p:spPr>
                <a:xfrm>
                  <a:off x="1088303" y="3614644"/>
                  <a:ext cx="2587575" cy="2414254"/>
                </a:xfrm>
                <a:prstGeom prst="rect">
                  <a:avLst/>
                </a:prstGeom>
              </p:spPr>
            </p:pic>
          </p:grpSp>
          <p:sp>
            <p:nvSpPr>
              <p:cNvPr id="13" name="Rectangle 12">
                <a:extLst>
                  <a:ext uri="{FF2B5EF4-FFF2-40B4-BE49-F238E27FC236}">
                    <a16:creationId xmlns:a16="http://schemas.microsoft.com/office/drawing/2014/main" xmlns="" id="{607481D7-B688-4418-9AB1-653CEB4F3C2D}"/>
                  </a:ext>
                </a:extLst>
              </p:cNvPr>
              <p:cNvSpPr/>
              <p:nvPr/>
            </p:nvSpPr>
            <p:spPr>
              <a:xfrm>
                <a:off x="1074526" y="1334760"/>
                <a:ext cx="5295416" cy="46941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a:extLst>
                <a:ext uri="{FF2B5EF4-FFF2-40B4-BE49-F238E27FC236}">
                  <a16:creationId xmlns:a16="http://schemas.microsoft.com/office/drawing/2014/main" xmlns="" id="{9ABB265A-5054-4B60-97D0-1507CA2442B2}"/>
                </a:ext>
              </a:extLst>
            </p:cNvPr>
            <p:cNvCxnSpPr/>
            <p:nvPr/>
          </p:nvCxnSpPr>
          <p:spPr>
            <a:xfrm>
              <a:off x="3903298" y="990600"/>
              <a:ext cx="0" cy="5038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F2F3C57D-EB3C-44D2-9655-CEF47E885085}"/>
                </a:ext>
              </a:extLst>
            </p:cNvPr>
            <p:cNvCxnSpPr/>
            <p:nvPr/>
          </p:nvCxnSpPr>
          <p:spPr>
            <a:xfrm>
              <a:off x="1074526" y="3426619"/>
              <a:ext cx="5768383"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01431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5181600" y="907550"/>
            <a:ext cx="1847849" cy="462464"/>
          </a:xfrm>
          <a:custGeom>
            <a:avLst/>
            <a:gdLst>
              <a:gd name="connsiteX0" fmla="*/ 0 w 2277511"/>
              <a:gd name="connsiteY0" fmla="*/ 0 h 462464"/>
              <a:gd name="connsiteX1" fmla="*/ 2121957 w 2277511"/>
              <a:gd name="connsiteY1" fmla="*/ 0 h 462464"/>
              <a:gd name="connsiteX2" fmla="*/ 2277511 w 2277511"/>
              <a:gd name="connsiteY2" fmla="*/ 231232 h 462464"/>
              <a:gd name="connsiteX3" fmla="*/ 2121957 w 2277511"/>
              <a:gd name="connsiteY3" fmla="*/ 462464 h 462464"/>
              <a:gd name="connsiteX4" fmla="*/ 0 w 2277511"/>
              <a:gd name="connsiteY4" fmla="*/ 462464 h 462464"/>
              <a:gd name="connsiteX5" fmla="*/ 0 w 2277511"/>
              <a:gd name="connsiteY5" fmla="*/ 0 h 462464"/>
              <a:gd name="connsiteX0" fmla="*/ 0 w 2123399"/>
              <a:gd name="connsiteY0" fmla="*/ 0 h 462464"/>
              <a:gd name="connsiteX1" fmla="*/ 2121957 w 2123399"/>
              <a:gd name="connsiteY1" fmla="*/ 0 h 462464"/>
              <a:gd name="connsiteX2" fmla="*/ 2123399 w 2123399"/>
              <a:gd name="connsiteY2" fmla="*/ 262054 h 462464"/>
              <a:gd name="connsiteX3" fmla="*/ 2121957 w 2123399"/>
              <a:gd name="connsiteY3" fmla="*/ 462464 h 462464"/>
              <a:gd name="connsiteX4" fmla="*/ 0 w 2123399"/>
              <a:gd name="connsiteY4" fmla="*/ 462464 h 462464"/>
              <a:gd name="connsiteX5" fmla="*/ 0 w 2123399"/>
              <a:gd name="connsiteY5" fmla="*/ 0 h 46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3399" h="462464">
                <a:moveTo>
                  <a:pt x="0" y="0"/>
                </a:moveTo>
                <a:lnTo>
                  <a:pt x="2121957" y="0"/>
                </a:lnTo>
                <a:cubicBezTo>
                  <a:pt x="2122438" y="87351"/>
                  <a:pt x="2122918" y="174703"/>
                  <a:pt x="2123399" y="262054"/>
                </a:cubicBezTo>
                <a:cubicBezTo>
                  <a:pt x="2122918" y="328857"/>
                  <a:pt x="2122438" y="395661"/>
                  <a:pt x="2121957" y="462464"/>
                </a:cubicBezTo>
                <a:lnTo>
                  <a:pt x="0" y="462464"/>
                </a:lnTo>
                <a:lnTo>
                  <a:pt x="0" y="0"/>
                </a:ln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solidFill>
                  <a:srgbClr val="151D43"/>
                </a:solidFill>
              </a:rPr>
              <a:t>Near Term</a:t>
            </a:r>
          </a:p>
        </p:txBody>
      </p:sp>
      <p:sp>
        <p:nvSpPr>
          <p:cNvPr id="2" name="TextBox 1"/>
          <p:cNvSpPr txBox="1"/>
          <p:nvPr/>
        </p:nvSpPr>
        <p:spPr>
          <a:xfrm>
            <a:off x="637310" y="2571641"/>
            <a:ext cx="1482435" cy="646331"/>
          </a:xfrm>
          <a:prstGeom prst="rect">
            <a:avLst/>
          </a:prstGeom>
          <a:noFill/>
        </p:spPr>
        <p:txBody>
          <a:bodyPr wrap="square" rtlCol="0">
            <a:spAutoFit/>
          </a:bodyPr>
          <a:lstStyle/>
          <a:p>
            <a:r>
              <a:rPr lang="en-US" b="1" dirty="0"/>
              <a:t>Market</a:t>
            </a:r>
          </a:p>
          <a:p>
            <a:r>
              <a:rPr lang="en-US" b="1" dirty="0"/>
              <a:t>Environment</a:t>
            </a:r>
          </a:p>
        </p:txBody>
      </p:sp>
      <p:sp>
        <p:nvSpPr>
          <p:cNvPr id="17" name="TextBox 16"/>
          <p:cNvSpPr txBox="1"/>
          <p:nvPr/>
        </p:nvSpPr>
        <p:spPr>
          <a:xfrm>
            <a:off x="637310" y="4952999"/>
            <a:ext cx="1143000" cy="646331"/>
          </a:xfrm>
          <a:prstGeom prst="rect">
            <a:avLst/>
          </a:prstGeom>
          <a:noFill/>
        </p:spPr>
        <p:txBody>
          <a:bodyPr wrap="square" rtlCol="0">
            <a:spAutoFit/>
          </a:bodyPr>
          <a:lstStyle/>
          <a:p>
            <a:r>
              <a:rPr lang="en-US" b="1" dirty="0"/>
              <a:t>Product</a:t>
            </a:r>
          </a:p>
          <a:p>
            <a:r>
              <a:rPr lang="en-US" b="1" dirty="0"/>
              <a:t>Evolution</a:t>
            </a:r>
          </a:p>
        </p:txBody>
      </p:sp>
      <p:pic>
        <p:nvPicPr>
          <p:cNvPr id="10" name="Picture 9"/>
          <p:cNvPicPr>
            <a:picLocks noChangeAspect="1"/>
          </p:cNvPicPr>
          <p:nvPr/>
        </p:nvPicPr>
        <p:blipFill>
          <a:blip r:embed="rId2"/>
          <a:stretch>
            <a:fillRect/>
          </a:stretch>
        </p:blipFill>
        <p:spPr>
          <a:xfrm>
            <a:off x="8984213" y="1013636"/>
            <a:ext cx="1616029" cy="1087147"/>
          </a:xfrm>
          <a:prstGeom prst="rect">
            <a:avLst/>
          </a:prstGeom>
          <a:effectLst>
            <a:glow rad="101600">
              <a:schemeClr val="tx1">
                <a:lumMod val="75000"/>
                <a:lumOff val="25000"/>
                <a:alpha val="40000"/>
              </a:schemeClr>
            </a:glow>
          </a:effectLst>
        </p:spPr>
      </p:pic>
      <p:pic>
        <p:nvPicPr>
          <p:cNvPr id="11" name="Picture 10"/>
          <p:cNvPicPr>
            <a:picLocks noChangeAspect="1"/>
          </p:cNvPicPr>
          <p:nvPr/>
        </p:nvPicPr>
        <p:blipFill>
          <a:blip r:embed="rId3"/>
          <a:stretch>
            <a:fillRect/>
          </a:stretch>
        </p:blipFill>
        <p:spPr>
          <a:xfrm>
            <a:off x="6561676" y="1639518"/>
            <a:ext cx="1245395" cy="824941"/>
          </a:xfrm>
          <a:prstGeom prst="rect">
            <a:avLst/>
          </a:prstGeom>
          <a:effectLst>
            <a:glow rad="101600">
              <a:schemeClr val="tx1">
                <a:lumMod val="75000"/>
                <a:lumOff val="25000"/>
                <a:alpha val="40000"/>
              </a:schemeClr>
            </a:glow>
          </a:effectLst>
        </p:spPr>
      </p:pic>
      <p:pic>
        <p:nvPicPr>
          <p:cNvPr id="12" name="Picture 11"/>
          <p:cNvPicPr>
            <a:picLocks noChangeAspect="1"/>
          </p:cNvPicPr>
          <p:nvPr/>
        </p:nvPicPr>
        <p:blipFill>
          <a:blip r:embed="rId4"/>
          <a:stretch>
            <a:fillRect/>
          </a:stretch>
        </p:blipFill>
        <p:spPr>
          <a:xfrm>
            <a:off x="5875867" y="2648853"/>
            <a:ext cx="1410268" cy="1138237"/>
          </a:xfrm>
          <a:prstGeom prst="rect">
            <a:avLst/>
          </a:prstGeom>
          <a:effectLst>
            <a:glow rad="101600">
              <a:schemeClr val="tx1">
                <a:lumMod val="75000"/>
                <a:lumOff val="25000"/>
                <a:alpha val="40000"/>
              </a:schemeClr>
            </a:glow>
          </a:effectLst>
        </p:spPr>
      </p:pic>
      <p:pic>
        <p:nvPicPr>
          <p:cNvPr id="13" name="Picture 12"/>
          <p:cNvPicPr>
            <a:picLocks noChangeAspect="1"/>
          </p:cNvPicPr>
          <p:nvPr/>
        </p:nvPicPr>
        <p:blipFill>
          <a:blip r:embed="rId5"/>
          <a:stretch>
            <a:fillRect/>
          </a:stretch>
        </p:blipFill>
        <p:spPr>
          <a:xfrm>
            <a:off x="4741460" y="1546574"/>
            <a:ext cx="1552575" cy="1050733"/>
          </a:xfrm>
          <a:prstGeom prst="rect">
            <a:avLst/>
          </a:prstGeom>
          <a:effectLst>
            <a:glow rad="101600">
              <a:schemeClr val="tx1">
                <a:lumMod val="75000"/>
                <a:lumOff val="25000"/>
                <a:alpha val="40000"/>
              </a:schemeClr>
            </a:glow>
          </a:effectLst>
        </p:spPr>
      </p:pic>
      <p:pic>
        <p:nvPicPr>
          <p:cNvPr id="14" name="Picture 13"/>
          <p:cNvPicPr>
            <a:picLocks noChangeAspect="1"/>
          </p:cNvPicPr>
          <p:nvPr/>
        </p:nvPicPr>
        <p:blipFill>
          <a:blip r:embed="rId6"/>
          <a:stretch>
            <a:fillRect/>
          </a:stretch>
        </p:blipFill>
        <p:spPr>
          <a:xfrm>
            <a:off x="10050157" y="2464459"/>
            <a:ext cx="1121769" cy="1507023"/>
          </a:xfrm>
          <a:prstGeom prst="rect">
            <a:avLst/>
          </a:prstGeom>
          <a:effectLst>
            <a:glow rad="101600">
              <a:schemeClr val="tx1">
                <a:lumMod val="75000"/>
                <a:lumOff val="25000"/>
                <a:alpha val="40000"/>
              </a:schemeClr>
            </a:glow>
          </a:effectLst>
        </p:spPr>
      </p:pic>
      <p:pic>
        <p:nvPicPr>
          <p:cNvPr id="16" name="Picture 15"/>
          <p:cNvPicPr>
            <a:picLocks noChangeAspect="1"/>
          </p:cNvPicPr>
          <p:nvPr/>
        </p:nvPicPr>
        <p:blipFill>
          <a:blip r:embed="rId7"/>
          <a:stretch>
            <a:fillRect/>
          </a:stretch>
        </p:blipFill>
        <p:spPr>
          <a:xfrm>
            <a:off x="2064419" y="1423303"/>
            <a:ext cx="1900367" cy="1239231"/>
          </a:xfrm>
          <a:prstGeom prst="rect">
            <a:avLst/>
          </a:prstGeom>
          <a:effectLst>
            <a:glow rad="101600">
              <a:schemeClr val="tx1">
                <a:lumMod val="75000"/>
                <a:lumOff val="25000"/>
                <a:alpha val="40000"/>
              </a:schemeClr>
            </a:glow>
          </a:effectLst>
        </p:spPr>
      </p:pic>
      <p:pic>
        <p:nvPicPr>
          <p:cNvPr id="18" name="Picture 17"/>
          <p:cNvPicPr>
            <a:picLocks noChangeAspect="1"/>
          </p:cNvPicPr>
          <p:nvPr/>
        </p:nvPicPr>
        <p:blipFill>
          <a:blip r:embed="rId8"/>
          <a:stretch>
            <a:fillRect/>
          </a:stretch>
        </p:blipFill>
        <p:spPr>
          <a:xfrm>
            <a:off x="2294477" y="2930929"/>
            <a:ext cx="1999112" cy="934496"/>
          </a:xfrm>
          <a:prstGeom prst="rect">
            <a:avLst/>
          </a:prstGeom>
          <a:effectLst>
            <a:glow rad="101600">
              <a:schemeClr val="tx1">
                <a:lumMod val="75000"/>
                <a:lumOff val="25000"/>
                <a:alpha val="40000"/>
              </a:schemeClr>
            </a:glow>
          </a:effectLst>
        </p:spPr>
      </p:pic>
      <p:pic>
        <p:nvPicPr>
          <p:cNvPr id="15" name="Picture 14"/>
          <p:cNvPicPr>
            <a:picLocks noChangeAspect="1"/>
          </p:cNvPicPr>
          <p:nvPr/>
        </p:nvPicPr>
        <p:blipFill>
          <a:blip r:embed="rId9"/>
          <a:stretch>
            <a:fillRect/>
          </a:stretch>
        </p:blipFill>
        <p:spPr>
          <a:xfrm>
            <a:off x="8102119" y="2325922"/>
            <a:ext cx="1764189" cy="1024840"/>
          </a:xfrm>
          <a:prstGeom prst="rect">
            <a:avLst/>
          </a:prstGeom>
          <a:effectLst>
            <a:glow rad="101600">
              <a:schemeClr val="tx1">
                <a:lumMod val="75000"/>
                <a:lumOff val="25000"/>
                <a:alpha val="40000"/>
              </a:schemeClr>
            </a:glow>
          </a:effectLst>
        </p:spPr>
      </p:pic>
      <p:sp>
        <p:nvSpPr>
          <p:cNvPr id="19" name="TextBox 18"/>
          <p:cNvSpPr txBox="1"/>
          <p:nvPr/>
        </p:nvSpPr>
        <p:spPr>
          <a:xfrm>
            <a:off x="1933666" y="4953000"/>
            <a:ext cx="2147456" cy="646331"/>
          </a:xfrm>
          <a:prstGeom prst="rect">
            <a:avLst/>
          </a:prstGeom>
          <a:noFill/>
        </p:spPr>
        <p:txBody>
          <a:bodyPr wrap="square" rtlCol="0">
            <a:spAutoFit/>
          </a:bodyPr>
          <a:lstStyle/>
          <a:p>
            <a:pPr algn="ctr"/>
            <a:r>
              <a:rPr lang="en-US" b="1" dirty="0">
                <a:solidFill>
                  <a:schemeClr val="tx2">
                    <a:lumMod val="50000"/>
                  </a:schemeClr>
                </a:solidFill>
              </a:rPr>
              <a:t>Continued Variety, Newer Vehicles</a:t>
            </a:r>
          </a:p>
        </p:txBody>
      </p:sp>
      <p:sp>
        <p:nvSpPr>
          <p:cNvPr id="20" name="TextBox 19"/>
          <p:cNvSpPr txBox="1"/>
          <p:nvPr/>
        </p:nvSpPr>
        <p:spPr>
          <a:xfrm>
            <a:off x="4951946" y="4953000"/>
            <a:ext cx="2147456" cy="646331"/>
          </a:xfrm>
          <a:prstGeom prst="rect">
            <a:avLst/>
          </a:prstGeom>
          <a:noFill/>
        </p:spPr>
        <p:txBody>
          <a:bodyPr wrap="square" rtlCol="0">
            <a:spAutoFit/>
          </a:bodyPr>
          <a:lstStyle/>
          <a:p>
            <a:pPr algn="ctr"/>
            <a:r>
              <a:rPr lang="en-US" b="1" dirty="0">
                <a:solidFill>
                  <a:schemeClr val="tx2">
                    <a:lumMod val="50000"/>
                  </a:schemeClr>
                </a:solidFill>
              </a:rPr>
              <a:t>More Differentiated Driver Behavior</a:t>
            </a:r>
          </a:p>
        </p:txBody>
      </p:sp>
      <p:sp>
        <p:nvSpPr>
          <p:cNvPr id="21" name="TextBox 20"/>
          <p:cNvSpPr txBox="1"/>
          <p:nvPr/>
        </p:nvSpPr>
        <p:spPr>
          <a:xfrm>
            <a:off x="8190858" y="4812301"/>
            <a:ext cx="2147456" cy="923330"/>
          </a:xfrm>
          <a:prstGeom prst="rect">
            <a:avLst/>
          </a:prstGeom>
          <a:noFill/>
        </p:spPr>
        <p:txBody>
          <a:bodyPr wrap="square" rtlCol="0">
            <a:spAutoFit/>
          </a:bodyPr>
          <a:lstStyle/>
          <a:p>
            <a:pPr algn="ctr"/>
            <a:r>
              <a:rPr lang="en-US" b="1" dirty="0">
                <a:solidFill>
                  <a:schemeClr val="tx2">
                    <a:lumMod val="50000"/>
                  </a:schemeClr>
                </a:solidFill>
              </a:rPr>
              <a:t>Specialized Use, Alternative to Car Ownership</a:t>
            </a:r>
          </a:p>
        </p:txBody>
      </p:sp>
      <p:sp>
        <p:nvSpPr>
          <p:cNvPr id="22" name="Rectangle 2">
            <a:extLst>
              <a:ext uri="{FF2B5EF4-FFF2-40B4-BE49-F238E27FC236}">
                <a16:creationId xmlns:a16="http://schemas.microsoft.com/office/drawing/2014/main" xmlns="" id="{67B2F414-B88C-45FA-A0A0-6ADF12F51EB4}"/>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a:t>Addressable </a:t>
            </a:r>
            <a:r>
              <a:rPr lang="en-US" dirty="0" smtClean="0"/>
              <a:t>Market:  </a:t>
            </a:r>
            <a:r>
              <a:rPr lang="en-US" i="1" dirty="0" smtClean="0">
                <a:solidFill>
                  <a:srgbClr val="151D43"/>
                </a:solidFill>
              </a:rPr>
              <a:t>Niche </a:t>
            </a:r>
            <a:r>
              <a:rPr lang="en-US" i="1" dirty="0">
                <a:solidFill>
                  <a:srgbClr val="151D43"/>
                </a:solidFill>
              </a:rPr>
              <a:t>Market Trajectory</a:t>
            </a:r>
          </a:p>
        </p:txBody>
      </p:sp>
    </p:spTree>
    <p:extLst>
      <p:ext uri="{BB962C8B-B14F-4D97-AF65-F5344CB8AC3E}">
        <p14:creationId xmlns:p14="http://schemas.microsoft.com/office/powerpoint/2010/main" val="11243618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5181600" y="907550"/>
            <a:ext cx="1847849" cy="462464"/>
          </a:xfrm>
          <a:custGeom>
            <a:avLst/>
            <a:gdLst>
              <a:gd name="connsiteX0" fmla="*/ 0 w 2277511"/>
              <a:gd name="connsiteY0" fmla="*/ 0 h 462464"/>
              <a:gd name="connsiteX1" fmla="*/ 2121957 w 2277511"/>
              <a:gd name="connsiteY1" fmla="*/ 0 h 462464"/>
              <a:gd name="connsiteX2" fmla="*/ 2277511 w 2277511"/>
              <a:gd name="connsiteY2" fmla="*/ 231232 h 462464"/>
              <a:gd name="connsiteX3" fmla="*/ 2121957 w 2277511"/>
              <a:gd name="connsiteY3" fmla="*/ 462464 h 462464"/>
              <a:gd name="connsiteX4" fmla="*/ 0 w 2277511"/>
              <a:gd name="connsiteY4" fmla="*/ 462464 h 462464"/>
              <a:gd name="connsiteX5" fmla="*/ 0 w 2277511"/>
              <a:gd name="connsiteY5" fmla="*/ 0 h 462464"/>
              <a:gd name="connsiteX0" fmla="*/ 0 w 2123399"/>
              <a:gd name="connsiteY0" fmla="*/ 0 h 462464"/>
              <a:gd name="connsiteX1" fmla="*/ 2121957 w 2123399"/>
              <a:gd name="connsiteY1" fmla="*/ 0 h 462464"/>
              <a:gd name="connsiteX2" fmla="*/ 2123399 w 2123399"/>
              <a:gd name="connsiteY2" fmla="*/ 262054 h 462464"/>
              <a:gd name="connsiteX3" fmla="*/ 2121957 w 2123399"/>
              <a:gd name="connsiteY3" fmla="*/ 462464 h 462464"/>
              <a:gd name="connsiteX4" fmla="*/ 0 w 2123399"/>
              <a:gd name="connsiteY4" fmla="*/ 462464 h 462464"/>
              <a:gd name="connsiteX5" fmla="*/ 0 w 2123399"/>
              <a:gd name="connsiteY5" fmla="*/ 0 h 46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3399" h="462464">
                <a:moveTo>
                  <a:pt x="0" y="0"/>
                </a:moveTo>
                <a:lnTo>
                  <a:pt x="2121957" y="0"/>
                </a:lnTo>
                <a:cubicBezTo>
                  <a:pt x="2122438" y="87351"/>
                  <a:pt x="2122918" y="174703"/>
                  <a:pt x="2123399" y="262054"/>
                </a:cubicBezTo>
                <a:cubicBezTo>
                  <a:pt x="2122918" y="328857"/>
                  <a:pt x="2122438" y="395661"/>
                  <a:pt x="2121957" y="462464"/>
                </a:cubicBezTo>
                <a:lnTo>
                  <a:pt x="0" y="462464"/>
                </a:lnTo>
                <a:lnTo>
                  <a:pt x="0" y="0"/>
                </a:ln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solidFill>
                  <a:srgbClr val="151D43"/>
                </a:solidFill>
              </a:rPr>
              <a:t>Future</a:t>
            </a:r>
          </a:p>
        </p:txBody>
      </p:sp>
      <p:sp>
        <p:nvSpPr>
          <p:cNvPr id="2" name="TextBox 1"/>
          <p:cNvSpPr txBox="1"/>
          <p:nvPr/>
        </p:nvSpPr>
        <p:spPr>
          <a:xfrm>
            <a:off x="637310" y="2571641"/>
            <a:ext cx="1482435" cy="646331"/>
          </a:xfrm>
          <a:prstGeom prst="rect">
            <a:avLst/>
          </a:prstGeom>
          <a:noFill/>
        </p:spPr>
        <p:txBody>
          <a:bodyPr wrap="square" rtlCol="0">
            <a:spAutoFit/>
          </a:bodyPr>
          <a:lstStyle/>
          <a:p>
            <a:r>
              <a:rPr lang="en-US" b="1" dirty="0"/>
              <a:t>Market</a:t>
            </a:r>
          </a:p>
          <a:p>
            <a:r>
              <a:rPr lang="en-US" b="1" dirty="0"/>
              <a:t>Environment</a:t>
            </a:r>
          </a:p>
        </p:txBody>
      </p:sp>
      <p:sp>
        <p:nvSpPr>
          <p:cNvPr id="17" name="TextBox 16"/>
          <p:cNvSpPr txBox="1"/>
          <p:nvPr/>
        </p:nvSpPr>
        <p:spPr>
          <a:xfrm>
            <a:off x="644237" y="4939145"/>
            <a:ext cx="1143000" cy="646331"/>
          </a:xfrm>
          <a:prstGeom prst="rect">
            <a:avLst/>
          </a:prstGeom>
          <a:noFill/>
        </p:spPr>
        <p:txBody>
          <a:bodyPr wrap="square" rtlCol="0">
            <a:spAutoFit/>
          </a:bodyPr>
          <a:lstStyle/>
          <a:p>
            <a:r>
              <a:rPr lang="en-US" b="1" dirty="0"/>
              <a:t>Product</a:t>
            </a:r>
          </a:p>
          <a:p>
            <a:r>
              <a:rPr lang="en-US" b="1" dirty="0"/>
              <a:t>Evolution</a:t>
            </a:r>
          </a:p>
        </p:txBody>
      </p:sp>
      <p:pic>
        <p:nvPicPr>
          <p:cNvPr id="6" name="Picture 5"/>
          <p:cNvPicPr>
            <a:picLocks noChangeAspect="1"/>
          </p:cNvPicPr>
          <p:nvPr/>
        </p:nvPicPr>
        <p:blipFill>
          <a:blip r:embed="rId2"/>
          <a:stretch>
            <a:fillRect/>
          </a:stretch>
        </p:blipFill>
        <p:spPr>
          <a:xfrm>
            <a:off x="7902575" y="1442535"/>
            <a:ext cx="1546225" cy="1089534"/>
          </a:xfrm>
          <a:prstGeom prst="rect">
            <a:avLst/>
          </a:prstGeom>
          <a:effectLst>
            <a:glow rad="101600">
              <a:schemeClr val="tx1">
                <a:lumMod val="75000"/>
                <a:lumOff val="25000"/>
                <a:alpha val="40000"/>
              </a:schemeClr>
            </a:glow>
          </a:effectLst>
        </p:spPr>
      </p:pic>
      <p:pic>
        <p:nvPicPr>
          <p:cNvPr id="8" name="Picture 7"/>
          <p:cNvPicPr>
            <a:picLocks noChangeAspect="1"/>
          </p:cNvPicPr>
          <p:nvPr/>
        </p:nvPicPr>
        <p:blipFill>
          <a:blip r:embed="rId3"/>
          <a:stretch>
            <a:fillRect/>
          </a:stretch>
        </p:blipFill>
        <p:spPr>
          <a:xfrm>
            <a:off x="5093066" y="1600200"/>
            <a:ext cx="1428751" cy="1144459"/>
          </a:xfrm>
          <a:prstGeom prst="rect">
            <a:avLst/>
          </a:prstGeom>
          <a:effectLst>
            <a:glow rad="101600">
              <a:schemeClr val="tx1">
                <a:lumMod val="75000"/>
                <a:lumOff val="25000"/>
                <a:alpha val="40000"/>
              </a:schemeClr>
            </a:glow>
          </a:effectLst>
        </p:spPr>
      </p:pic>
      <p:pic>
        <p:nvPicPr>
          <p:cNvPr id="10" name="Picture 9"/>
          <p:cNvPicPr>
            <a:picLocks noChangeAspect="1"/>
          </p:cNvPicPr>
          <p:nvPr/>
        </p:nvPicPr>
        <p:blipFill>
          <a:blip r:embed="rId4"/>
          <a:stretch>
            <a:fillRect/>
          </a:stretch>
        </p:blipFill>
        <p:spPr>
          <a:xfrm>
            <a:off x="2008070" y="1977496"/>
            <a:ext cx="2643254" cy="1649303"/>
          </a:xfrm>
          <a:prstGeom prst="rect">
            <a:avLst/>
          </a:prstGeom>
          <a:effectLst>
            <a:glow rad="101600">
              <a:schemeClr val="tx1">
                <a:lumMod val="75000"/>
                <a:lumOff val="25000"/>
                <a:alpha val="40000"/>
              </a:schemeClr>
            </a:glow>
          </a:effectLst>
        </p:spPr>
      </p:pic>
      <p:pic>
        <p:nvPicPr>
          <p:cNvPr id="11" name="Picture 10"/>
          <p:cNvPicPr>
            <a:picLocks noChangeAspect="1"/>
          </p:cNvPicPr>
          <p:nvPr/>
        </p:nvPicPr>
        <p:blipFill>
          <a:blip r:embed="rId5"/>
          <a:stretch>
            <a:fillRect/>
          </a:stretch>
        </p:blipFill>
        <p:spPr>
          <a:xfrm>
            <a:off x="5503218" y="2941212"/>
            <a:ext cx="1745030" cy="1052058"/>
          </a:xfrm>
          <a:prstGeom prst="rect">
            <a:avLst/>
          </a:prstGeom>
          <a:effectLst>
            <a:glow rad="101600">
              <a:schemeClr val="tx1">
                <a:lumMod val="75000"/>
                <a:lumOff val="25000"/>
                <a:alpha val="40000"/>
              </a:schemeClr>
            </a:glow>
          </a:effectLst>
        </p:spPr>
      </p:pic>
      <p:pic>
        <p:nvPicPr>
          <p:cNvPr id="12" name="Picture 11"/>
          <p:cNvPicPr>
            <a:picLocks noChangeAspect="1"/>
          </p:cNvPicPr>
          <p:nvPr/>
        </p:nvPicPr>
        <p:blipFill>
          <a:blip r:embed="rId6"/>
          <a:stretch>
            <a:fillRect/>
          </a:stretch>
        </p:blipFill>
        <p:spPr>
          <a:xfrm>
            <a:off x="8458200" y="2824361"/>
            <a:ext cx="2575216" cy="995541"/>
          </a:xfrm>
          <a:prstGeom prst="rect">
            <a:avLst/>
          </a:prstGeom>
          <a:effectLst>
            <a:glow rad="101600">
              <a:schemeClr val="tx1">
                <a:lumMod val="75000"/>
                <a:lumOff val="25000"/>
                <a:alpha val="40000"/>
              </a:schemeClr>
            </a:glow>
          </a:effectLst>
        </p:spPr>
      </p:pic>
      <p:sp>
        <p:nvSpPr>
          <p:cNvPr id="14" name="TextBox 13"/>
          <p:cNvSpPr txBox="1"/>
          <p:nvPr/>
        </p:nvSpPr>
        <p:spPr>
          <a:xfrm>
            <a:off x="1933666" y="4953000"/>
            <a:ext cx="2147456" cy="646331"/>
          </a:xfrm>
          <a:prstGeom prst="rect">
            <a:avLst/>
          </a:prstGeom>
          <a:noFill/>
        </p:spPr>
        <p:txBody>
          <a:bodyPr wrap="square" rtlCol="0">
            <a:spAutoFit/>
          </a:bodyPr>
          <a:lstStyle/>
          <a:p>
            <a:pPr algn="ctr"/>
            <a:r>
              <a:rPr lang="en-US" b="1" dirty="0">
                <a:solidFill>
                  <a:schemeClr val="tx2">
                    <a:lumMod val="50000"/>
                  </a:schemeClr>
                </a:solidFill>
              </a:rPr>
              <a:t>Connected Cars, Internet of Things</a:t>
            </a:r>
          </a:p>
        </p:txBody>
      </p:sp>
      <p:sp>
        <p:nvSpPr>
          <p:cNvPr id="15" name="TextBox 14"/>
          <p:cNvSpPr txBox="1"/>
          <p:nvPr/>
        </p:nvSpPr>
        <p:spPr>
          <a:xfrm>
            <a:off x="4975461" y="4833083"/>
            <a:ext cx="2147456" cy="923330"/>
          </a:xfrm>
          <a:prstGeom prst="rect">
            <a:avLst/>
          </a:prstGeom>
          <a:noFill/>
        </p:spPr>
        <p:txBody>
          <a:bodyPr wrap="square" rtlCol="0">
            <a:spAutoFit/>
          </a:bodyPr>
          <a:lstStyle/>
          <a:p>
            <a:pPr algn="ctr"/>
            <a:r>
              <a:rPr lang="en-US" b="1" dirty="0">
                <a:solidFill>
                  <a:schemeClr val="tx2">
                    <a:lumMod val="50000"/>
                  </a:schemeClr>
                </a:solidFill>
              </a:rPr>
              <a:t>Driver Assist, Autonomous Vehicles</a:t>
            </a:r>
          </a:p>
        </p:txBody>
      </p:sp>
      <p:sp>
        <p:nvSpPr>
          <p:cNvPr id="16" name="TextBox 15"/>
          <p:cNvSpPr txBox="1"/>
          <p:nvPr/>
        </p:nvSpPr>
        <p:spPr>
          <a:xfrm>
            <a:off x="8190858" y="4812301"/>
            <a:ext cx="2147456" cy="923330"/>
          </a:xfrm>
          <a:prstGeom prst="rect">
            <a:avLst/>
          </a:prstGeom>
          <a:noFill/>
        </p:spPr>
        <p:txBody>
          <a:bodyPr wrap="square" rtlCol="0">
            <a:spAutoFit/>
          </a:bodyPr>
          <a:lstStyle/>
          <a:p>
            <a:pPr algn="ctr"/>
            <a:r>
              <a:rPr lang="en-US" b="1" dirty="0">
                <a:solidFill>
                  <a:schemeClr val="tx2">
                    <a:lumMod val="50000"/>
                  </a:schemeClr>
                </a:solidFill>
              </a:rPr>
              <a:t>Technology Impact on Lifestyle, Passenger Needs</a:t>
            </a:r>
          </a:p>
        </p:txBody>
      </p:sp>
      <p:sp>
        <p:nvSpPr>
          <p:cNvPr id="19" name="Rectangle 2">
            <a:extLst>
              <a:ext uri="{FF2B5EF4-FFF2-40B4-BE49-F238E27FC236}">
                <a16:creationId xmlns:a16="http://schemas.microsoft.com/office/drawing/2014/main" xmlns="" id="{A699BFA1-ACB8-44D0-96C3-CED74995061F}"/>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a:t>Addressable Market:  </a:t>
            </a:r>
            <a:r>
              <a:rPr lang="en-US" i="1" dirty="0">
                <a:solidFill>
                  <a:srgbClr val="151D43"/>
                </a:solidFill>
              </a:rPr>
              <a:t>Niche Market Trajectory</a:t>
            </a:r>
          </a:p>
        </p:txBody>
      </p:sp>
    </p:spTree>
    <p:extLst>
      <p:ext uri="{BB962C8B-B14F-4D97-AF65-F5344CB8AC3E}">
        <p14:creationId xmlns:p14="http://schemas.microsoft.com/office/powerpoint/2010/main" val="22428569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0928416">
            <a:off x="517754" y="1682954"/>
            <a:ext cx="1771650" cy="3152775"/>
          </a:xfrm>
          <a:prstGeom prst="rect">
            <a:avLst/>
          </a:prstGeom>
        </p:spPr>
      </p:pic>
      <p:pic>
        <p:nvPicPr>
          <p:cNvPr id="6" name="Picture 5"/>
          <p:cNvPicPr>
            <a:picLocks noChangeAspect="1"/>
          </p:cNvPicPr>
          <p:nvPr/>
        </p:nvPicPr>
        <p:blipFill>
          <a:blip r:embed="rId3"/>
          <a:stretch>
            <a:fillRect/>
          </a:stretch>
        </p:blipFill>
        <p:spPr>
          <a:xfrm rot="986295">
            <a:off x="1776857" y="1108306"/>
            <a:ext cx="1743075" cy="3162300"/>
          </a:xfrm>
          <a:prstGeom prst="rect">
            <a:avLst/>
          </a:prstGeom>
        </p:spPr>
      </p:pic>
      <p:pic>
        <p:nvPicPr>
          <p:cNvPr id="7" name="Picture 6"/>
          <p:cNvPicPr>
            <a:picLocks noChangeAspect="1"/>
          </p:cNvPicPr>
          <p:nvPr/>
        </p:nvPicPr>
        <p:blipFill>
          <a:blip r:embed="rId4"/>
          <a:stretch>
            <a:fillRect/>
          </a:stretch>
        </p:blipFill>
        <p:spPr>
          <a:xfrm rot="20565532">
            <a:off x="2353367" y="2966686"/>
            <a:ext cx="1733550" cy="3143250"/>
          </a:xfrm>
          <a:prstGeom prst="rect">
            <a:avLst/>
          </a:prstGeom>
        </p:spPr>
      </p:pic>
      <p:pic>
        <p:nvPicPr>
          <p:cNvPr id="8" name="Picture 7"/>
          <p:cNvPicPr>
            <a:picLocks noChangeAspect="1"/>
          </p:cNvPicPr>
          <p:nvPr/>
        </p:nvPicPr>
        <p:blipFill>
          <a:blip r:embed="rId5"/>
          <a:stretch>
            <a:fillRect/>
          </a:stretch>
        </p:blipFill>
        <p:spPr>
          <a:xfrm rot="761609">
            <a:off x="3611659" y="1170246"/>
            <a:ext cx="1733550" cy="3133725"/>
          </a:xfrm>
          <a:prstGeom prst="rect">
            <a:avLst/>
          </a:prstGeom>
        </p:spPr>
      </p:pic>
      <p:pic>
        <p:nvPicPr>
          <p:cNvPr id="10" name="Picture 9"/>
          <p:cNvPicPr>
            <a:picLocks noChangeAspect="1"/>
          </p:cNvPicPr>
          <p:nvPr/>
        </p:nvPicPr>
        <p:blipFill>
          <a:blip r:embed="rId6"/>
          <a:stretch>
            <a:fillRect/>
          </a:stretch>
        </p:blipFill>
        <p:spPr>
          <a:xfrm>
            <a:off x="5369990" y="2780398"/>
            <a:ext cx="1724025" cy="3143250"/>
          </a:xfrm>
          <a:prstGeom prst="rect">
            <a:avLst/>
          </a:prstGeom>
        </p:spPr>
      </p:pic>
      <p:pic>
        <p:nvPicPr>
          <p:cNvPr id="11" name="Picture 10"/>
          <p:cNvPicPr>
            <a:picLocks noChangeAspect="1"/>
          </p:cNvPicPr>
          <p:nvPr/>
        </p:nvPicPr>
        <p:blipFill>
          <a:blip r:embed="rId7"/>
          <a:stretch>
            <a:fillRect/>
          </a:stretch>
        </p:blipFill>
        <p:spPr>
          <a:xfrm rot="20798180">
            <a:off x="7137410" y="1155958"/>
            <a:ext cx="1752600" cy="3162300"/>
          </a:xfrm>
          <a:prstGeom prst="rect">
            <a:avLst/>
          </a:prstGeom>
        </p:spPr>
      </p:pic>
      <p:pic>
        <p:nvPicPr>
          <p:cNvPr id="12" name="Picture 11"/>
          <p:cNvPicPr>
            <a:picLocks noChangeAspect="1"/>
          </p:cNvPicPr>
          <p:nvPr/>
        </p:nvPicPr>
        <p:blipFill>
          <a:blip r:embed="rId8"/>
          <a:stretch>
            <a:fillRect/>
          </a:stretch>
        </p:blipFill>
        <p:spPr>
          <a:xfrm rot="819656">
            <a:off x="8250721" y="2780398"/>
            <a:ext cx="1762125" cy="3143250"/>
          </a:xfrm>
          <a:prstGeom prst="rect">
            <a:avLst/>
          </a:prstGeom>
        </p:spPr>
      </p:pic>
      <p:pic>
        <p:nvPicPr>
          <p:cNvPr id="13" name="Picture 12"/>
          <p:cNvPicPr>
            <a:picLocks noChangeAspect="1"/>
          </p:cNvPicPr>
          <p:nvPr/>
        </p:nvPicPr>
        <p:blipFill>
          <a:blip r:embed="rId9"/>
          <a:stretch>
            <a:fillRect/>
          </a:stretch>
        </p:blipFill>
        <p:spPr>
          <a:xfrm rot="21069601">
            <a:off x="9076472" y="1085002"/>
            <a:ext cx="1744044" cy="3137850"/>
          </a:xfrm>
          <a:prstGeom prst="rect">
            <a:avLst/>
          </a:prstGeom>
        </p:spPr>
      </p:pic>
      <p:pic>
        <p:nvPicPr>
          <p:cNvPr id="14" name="Picture 13"/>
          <p:cNvPicPr>
            <a:picLocks noChangeAspect="1"/>
          </p:cNvPicPr>
          <p:nvPr/>
        </p:nvPicPr>
        <p:blipFill>
          <a:blip r:embed="rId10"/>
          <a:stretch>
            <a:fillRect/>
          </a:stretch>
        </p:blipFill>
        <p:spPr>
          <a:xfrm rot="284420">
            <a:off x="10215454" y="2867526"/>
            <a:ext cx="1671616" cy="3081157"/>
          </a:xfrm>
          <a:prstGeom prst="rect">
            <a:avLst/>
          </a:prstGeom>
        </p:spPr>
      </p:pic>
      <p:sp>
        <p:nvSpPr>
          <p:cNvPr id="15" name="Rectangle 14"/>
          <p:cNvSpPr/>
          <p:nvPr/>
        </p:nvSpPr>
        <p:spPr>
          <a:xfrm>
            <a:off x="4746469" y="6003118"/>
            <a:ext cx="3064044" cy="369332"/>
          </a:xfrm>
          <a:prstGeom prst="rect">
            <a:avLst/>
          </a:prstGeom>
        </p:spPr>
        <p:txBody>
          <a:bodyPr wrap="none">
            <a:spAutoFit/>
          </a:bodyPr>
          <a:lstStyle/>
          <a:p>
            <a:r>
              <a:rPr lang="en-US" dirty="0">
                <a:hlinkClick r:id="rId11"/>
              </a:rPr>
              <a:t>https://www.getdriveon.com/</a:t>
            </a:r>
            <a:r>
              <a:rPr lang="en-US" dirty="0"/>
              <a:t> </a:t>
            </a:r>
          </a:p>
        </p:txBody>
      </p:sp>
      <p:sp>
        <p:nvSpPr>
          <p:cNvPr id="16" name="Rectangle 2">
            <a:extLst>
              <a:ext uri="{FF2B5EF4-FFF2-40B4-BE49-F238E27FC236}">
                <a16:creationId xmlns:a16="http://schemas.microsoft.com/office/drawing/2014/main" xmlns="" id="{4CFF7019-72EA-417E-BB4C-4CF5434B8618}"/>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a:t>Usage Based Insurance</a:t>
            </a:r>
            <a:br>
              <a:rPr lang="en-US" dirty="0"/>
            </a:br>
            <a:endParaRPr lang="en-US" dirty="0"/>
          </a:p>
        </p:txBody>
      </p:sp>
    </p:spTree>
    <p:extLst>
      <p:ext uri="{BB962C8B-B14F-4D97-AF65-F5344CB8AC3E}">
        <p14:creationId xmlns:p14="http://schemas.microsoft.com/office/powerpoint/2010/main" val="28739909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2" presetClass="entr" presetSubtype="0"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42" presetClass="entr" presetSubtype="0"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727374" y="1992908"/>
            <a:ext cx="1847849" cy="462464"/>
          </a:xfrm>
          <a:custGeom>
            <a:avLst/>
            <a:gdLst>
              <a:gd name="connsiteX0" fmla="*/ 0 w 2277511"/>
              <a:gd name="connsiteY0" fmla="*/ 0 h 462464"/>
              <a:gd name="connsiteX1" fmla="*/ 2121957 w 2277511"/>
              <a:gd name="connsiteY1" fmla="*/ 0 h 462464"/>
              <a:gd name="connsiteX2" fmla="*/ 2277511 w 2277511"/>
              <a:gd name="connsiteY2" fmla="*/ 231232 h 462464"/>
              <a:gd name="connsiteX3" fmla="*/ 2121957 w 2277511"/>
              <a:gd name="connsiteY3" fmla="*/ 462464 h 462464"/>
              <a:gd name="connsiteX4" fmla="*/ 0 w 2277511"/>
              <a:gd name="connsiteY4" fmla="*/ 462464 h 462464"/>
              <a:gd name="connsiteX5" fmla="*/ 0 w 2277511"/>
              <a:gd name="connsiteY5" fmla="*/ 0 h 462464"/>
              <a:gd name="connsiteX0" fmla="*/ 0 w 2123399"/>
              <a:gd name="connsiteY0" fmla="*/ 0 h 462464"/>
              <a:gd name="connsiteX1" fmla="*/ 2121957 w 2123399"/>
              <a:gd name="connsiteY1" fmla="*/ 0 h 462464"/>
              <a:gd name="connsiteX2" fmla="*/ 2123399 w 2123399"/>
              <a:gd name="connsiteY2" fmla="*/ 262054 h 462464"/>
              <a:gd name="connsiteX3" fmla="*/ 2121957 w 2123399"/>
              <a:gd name="connsiteY3" fmla="*/ 462464 h 462464"/>
              <a:gd name="connsiteX4" fmla="*/ 0 w 2123399"/>
              <a:gd name="connsiteY4" fmla="*/ 462464 h 462464"/>
              <a:gd name="connsiteX5" fmla="*/ 0 w 2123399"/>
              <a:gd name="connsiteY5" fmla="*/ 0 h 46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3399" h="462464">
                <a:moveTo>
                  <a:pt x="0" y="0"/>
                </a:moveTo>
                <a:lnTo>
                  <a:pt x="2121957" y="0"/>
                </a:lnTo>
                <a:cubicBezTo>
                  <a:pt x="2122438" y="87351"/>
                  <a:pt x="2122918" y="174703"/>
                  <a:pt x="2123399" y="262054"/>
                </a:cubicBezTo>
                <a:cubicBezTo>
                  <a:pt x="2122918" y="328857"/>
                  <a:pt x="2122438" y="395661"/>
                  <a:pt x="2121957" y="462464"/>
                </a:cubicBezTo>
                <a:lnTo>
                  <a:pt x="0" y="462464"/>
                </a:lnTo>
                <a:lnTo>
                  <a:pt x="0" y="0"/>
                </a:ln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solidFill>
                  <a:srgbClr val="151D43"/>
                </a:solidFill>
              </a:rPr>
              <a:t>Strategy</a:t>
            </a:r>
          </a:p>
        </p:txBody>
      </p:sp>
      <p:sp>
        <p:nvSpPr>
          <p:cNvPr id="29" name="Pentagon 2"/>
          <p:cNvSpPr/>
          <p:nvPr/>
        </p:nvSpPr>
        <p:spPr>
          <a:xfrm>
            <a:off x="3558603" y="1992908"/>
            <a:ext cx="1954804" cy="462464"/>
          </a:xfrm>
          <a:custGeom>
            <a:avLst/>
            <a:gdLst>
              <a:gd name="connsiteX0" fmla="*/ 0 w 2277511"/>
              <a:gd name="connsiteY0" fmla="*/ 0 h 462464"/>
              <a:gd name="connsiteX1" fmla="*/ 2121957 w 2277511"/>
              <a:gd name="connsiteY1" fmla="*/ 0 h 462464"/>
              <a:gd name="connsiteX2" fmla="*/ 2277511 w 2277511"/>
              <a:gd name="connsiteY2" fmla="*/ 231232 h 462464"/>
              <a:gd name="connsiteX3" fmla="*/ 2121957 w 2277511"/>
              <a:gd name="connsiteY3" fmla="*/ 462464 h 462464"/>
              <a:gd name="connsiteX4" fmla="*/ 0 w 2277511"/>
              <a:gd name="connsiteY4" fmla="*/ 462464 h 462464"/>
              <a:gd name="connsiteX5" fmla="*/ 0 w 2277511"/>
              <a:gd name="connsiteY5" fmla="*/ 0 h 462464"/>
              <a:gd name="connsiteX0" fmla="*/ 0 w 2123399"/>
              <a:gd name="connsiteY0" fmla="*/ 0 h 462464"/>
              <a:gd name="connsiteX1" fmla="*/ 2121957 w 2123399"/>
              <a:gd name="connsiteY1" fmla="*/ 0 h 462464"/>
              <a:gd name="connsiteX2" fmla="*/ 2123399 w 2123399"/>
              <a:gd name="connsiteY2" fmla="*/ 262054 h 462464"/>
              <a:gd name="connsiteX3" fmla="*/ 2121957 w 2123399"/>
              <a:gd name="connsiteY3" fmla="*/ 462464 h 462464"/>
              <a:gd name="connsiteX4" fmla="*/ 0 w 2123399"/>
              <a:gd name="connsiteY4" fmla="*/ 462464 h 462464"/>
              <a:gd name="connsiteX5" fmla="*/ 0 w 2123399"/>
              <a:gd name="connsiteY5" fmla="*/ 0 h 46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3399" h="462464">
                <a:moveTo>
                  <a:pt x="0" y="0"/>
                </a:moveTo>
                <a:lnTo>
                  <a:pt x="2121957" y="0"/>
                </a:lnTo>
                <a:cubicBezTo>
                  <a:pt x="2122438" y="87351"/>
                  <a:pt x="2122918" y="174703"/>
                  <a:pt x="2123399" y="262054"/>
                </a:cubicBezTo>
                <a:cubicBezTo>
                  <a:pt x="2122918" y="328857"/>
                  <a:pt x="2122438" y="395661"/>
                  <a:pt x="2121957" y="462464"/>
                </a:cubicBezTo>
                <a:lnTo>
                  <a:pt x="0" y="462464"/>
                </a:lnTo>
                <a:lnTo>
                  <a:pt x="0" y="0"/>
                </a:ln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solidFill>
                  <a:srgbClr val="151D43"/>
                </a:solidFill>
              </a:rPr>
              <a:t>People</a:t>
            </a:r>
          </a:p>
        </p:txBody>
      </p:sp>
      <p:sp>
        <p:nvSpPr>
          <p:cNvPr id="30" name="Pentagon 2"/>
          <p:cNvSpPr/>
          <p:nvPr/>
        </p:nvSpPr>
        <p:spPr>
          <a:xfrm>
            <a:off x="6511640" y="1992912"/>
            <a:ext cx="1847849" cy="462464"/>
          </a:xfrm>
          <a:custGeom>
            <a:avLst/>
            <a:gdLst>
              <a:gd name="connsiteX0" fmla="*/ 0 w 2277511"/>
              <a:gd name="connsiteY0" fmla="*/ 0 h 462464"/>
              <a:gd name="connsiteX1" fmla="*/ 2121957 w 2277511"/>
              <a:gd name="connsiteY1" fmla="*/ 0 h 462464"/>
              <a:gd name="connsiteX2" fmla="*/ 2277511 w 2277511"/>
              <a:gd name="connsiteY2" fmla="*/ 231232 h 462464"/>
              <a:gd name="connsiteX3" fmla="*/ 2121957 w 2277511"/>
              <a:gd name="connsiteY3" fmla="*/ 462464 h 462464"/>
              <a:gd name="connsiteX4" fmla="*/ 0 w 2277511"/>
              <a:gd name="connsiteY4" fmla="*/ 462464 h 462464"/>
              <a:gd name="connsiteX5" fmla="*/ 0 w 2277511"/>
              <a:gd name="connsiteY5" fmla="*/ 0 h 462464"/>
              <a:gd name="connsiteX0" fmla="*/ 0 w 2123399"/>
              <a:gd name="connsiteY0" fmla="*/ 0 h 462464"/>
              <a:gd name="connsiteX1" fmla="*/ 2121957 w 2123399"/>
              <a:gd name="connsiteY1" fmla="*/ 0 h 462464"/>
              <a:gd name="connsiteX2" fmla="*/ 2123399 w 2123399"/>
              <a:gd name="connsiteY2" fmla="*/ 262054 h 462464"/>
              <a:gd name="connsiteX3" fmla="*/ 2121957 w 2123399"/>
              <a:gd name="connsiteY3" fmla="*/ 462464 h 462464"/>
              <a:gd name="connsiteX4" fmla="*/ 0 w 2123399"/>
              <a:gd name="connsiteY4" fmla="*/ 462464 h 462464"/>
              <a:gd name="connsiteX5" fmla="*/ 0 w 2123399"/>
              <a:gd name="connsiteY5" fmla="*/ 0 h 46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3399" h="462464">
                <a:moveTo>
                  <a:pt x="0" y="0"/>
                </a:moveTo>
                <a:lnTo>
                  <a:pt x="2121957" y="0"/>
                </a:lnTo>
                <a:cubicBezTo>
                  <a:pt x="2122438" y="87351"/>
                  <a:pt x="2122918" y="174703"/>
                  <a:pt x="2123399" y="262054"/>
                </a:cubicBezTo>
                <a:cubicBezTo>
                  <a:pt x="2122918" y="328857"/>
                  <a:pt x="2122438" y="395661"/>
                  <a:pt x="2121957" y="462464"/>
                </a:cubicBezTo>
                <a:lnTo>
                  <a:pt x="0" y="462464"/>
                </a:lnTo>
                <a:lnTo>
                  <a:pt x="0" y="0"/>
                </a:ln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solidFill>
                  <a:srgbClr val="151D43"/>
                </a:solidFill>
              </a:rPr>
              <a:t>Technology</a:t>
            </a:r>
          </a:p>
        </p:txBody>
      </p:sp>
      <p:sp>
        <p:nvSpPr>
          <p:cNvPr id="31" name="Pentagon 2"/>
          <p:cNvSpPr/>
          <p:nvPr/>
        </p:nvSpPr>
        <p:spPr>
          <a:xfrm>
            <a:off x="9413140" y="1992908"/>
            <a:ext cx="1847849" cy="462464"/>
          </a:xfrm>
          <a:custGeom>
            <a:avLst/>
            <a:gdLst>
              <a:gd name="connsiteX0" fmla="*/ 0 w 2277511"/>
              <a:gd name="connsiteY0" fmla="*/ 0 h 462464"/>
              <a:gd name="connsiteX1" fmla="*/ 2121957 w 2277511"/>
              <a:gd name="connsiteY1" fmla="*/ 0 h 462464"/>
              <a:gd name="connsiteX2" fmla="*/ 2277511 w 2277511"/>
              <a:gd name="connsiteY2" fmla="*/ 231232 h 462464"/>
              <a:gd name="connsiteX3" fmla="*/ 2121957 w 2277511"/>
              <a:gd name="connsiteY3" fmla="*/ 462464 h 462464"/>
              <a:gd name="connsiteX4" fmla="*/ 0 w 2277511"/>
              <a:gd name="connsiteY4" fmla="*/ 462464 h 462464"/>
              <a:gd name="connsiteX5" fmla="*/ 0 w 2277511"/>
              <a:gd name="connsiteY5" fmla="*/ 0 h 462464"/>
              <a:gd name="connsiteX0" fmla="*/ 0 w 2123399"/>
              <a:gd name="connsiteY0" fmla="*/ 0 h 462464"/>
              <a:gd name="connsiteX1" fmla="*/ 2121957 w 2123399"/>
              <a:gd name="connsiteY1" fmla="*/ 0 h 462464"/>
              <a:gd name="connsiteX2" fmla="*/ 2123399 w 2123399"/>
              <a:gd name="connsiteY2" fmla="*/ 262054 h 462464"/>
              <a:gd name="connsiteX3" fmla="*/ 2121957 w 2123399"/>
              <a:gd name="connsiteY3" fmla="*/ 462464 h 462464"/>
              <a:gd name="connsiteX4" fmla="*/ 0 w 2123399"/>
              <a:gd name="connsiteY4" fmla="*/ 462464 h 462464"/>
              <a:gd name="connsiteX5" fmla="*/ 0 w 2123399"/>
              <a:gd name="connsiteY5" fmla="*/ 0 h 46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3399" h="462464">
                <a:moveTo>
                  <a:pt x="0" y="0"/>
                </a:moveTo>
                <a:lnTo>
                  <a:pt x="2121957" y="0"/>
                </a:lnTo>
                <a:cubicBezTo>
                  <a:pt x="2122438" y="87351"/>
                  <a:pt x="2122918" y="174703"/>
                  <a:pt x="2123399" y="262054"/>
                </a:cubicBezTo>
                <a:cubicBezTo>
                  <a:pt x="2122918" y="328857"/>
                  <a:pt x="2122438" y="395661"/>
                  <a:pt x="2121957" y="462464"/>
                </a:cubicBezTo>
                <a:lnTo>
                  <a:pt x="0" y="462464"/>
                </a:lnTo>
                <a:lnTo>
                  <a:pt x="0" y="0"/>
                </a:ln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solidFill>
                  <a:srgbClr val="151D43"/>
                </a:solidFill>
              </a:rPr>
              <a:t>Partners</a:t>
            </a:r>
          </a:p>
        </p:txBody>
      </p:sp>
      <p:pic>
        <p:nvPicPr>
          <p:cNvPr id="16" name="Picture 15"/>
          <p:cNvPicPr>
            <a:picLocks noChangeAspect="1"/>
          </p:cNvPicPr>
          <p:nvPr/>
        </p:nvPicPr>
        <p:blipFill>
          <a:blip r:embed="rId2"/>
          <a:stretch>
            <a:fillRect/>
          </a:stretch>
        </p:blipFill>
        <p:spPr>
          <a:xfrm>
            <a:off x="727374" y="2506687"/>
            <a:ext cx="1867632" cy="1675039"/>
          </a:xfrm>
          <a:prstGeom prst="rect">
            <a:avLst/>
          </a:prstGeom>
        </p:spPr>
      </p:pic>
      <p:pic>
        <p:nvPicPr>
          <p:cNvPr id="32" name="Picture 31"/>
          <p:cNvPicPr>
            <a:picLocks noChangeAspect="1"/>
          </p:cNvPicPr>
          <p:nvPr/>
        </p:nvPicPr>
        <p:blipFill>
          <a:blip r:embed="rId3"/>
          <a:stretch>
            <a:fillRect/>
          </a:stretch>
        </p:blipFill>
        <p:spPr>
          <a:xfrm>
            <a:off x="9413139" y="2489139"/>
            <a:ext cx="1847849" cy="1738508"/>
          </a:xfrm>
          <a:prstGeom prst="rect">
            <a:avLst/>
          </a:prstGeom>
        </p:spPr>
      </p:pic>
      <p:pic>
        <p:nvPicPr>
          <p:cNvPr id="37" name="Picture 36"/>
          <p:cNvPicPr>
            <a:picLocks noChangeAspect="1"/>
          </p:cNvPicPr>
          <p:nvPr/>
        </p:nvPicPr>
        <p:blipFill>
          <a:blip r:embed="rId4"/>
          <a:stretch>
            <a:fillRect/>
          </a:stretch>
        </p:blipFill>
        <p:spPr>
          <a:xfrm>
            <a:off x="3575920" y="2545622"/>
            <a:ext cx="1954804" cy="1625542"/>
          </a:xfrm>
          <a:prstGeom prst="rect">
            <a:avLst/>
          </a:prstGeom>
        </p:spPr>
      </p:pic>
      <p:sp>
        <p:nvSpPr>
          <p:cNvPr id="38" name="TextBox 37"/>
          <p:cNvSpPr txBox="1"/>
          <p:nvPr/>
        </p:nvSpPr>
        <p:spPr>
          <a:xfrm>
            <a:off x="727374" y="4350323"/>
            <a:ext cx="1847849" cy="923330"/>
          </a:xfrm>
          <a:prstGeom prst="rect">
            <a:avLst/>
          </a:prstGeom>
          <a:noFill/>
        </p:spPr>
        <p:txBody>
          <a:bodyPr wrap="square" rtlCol="0">
            <a:spAutoFit/>
          </a:bodyPr>
          <a:lstStyle/>
          <a:p>
            <a:pPr algn="ctr"/>
            <a:r>
              <a:rPr lang="en-US" b="1" dirty="0">
                <a:solidFill>
                  <a:schemeClr val="tx1">
                    <a:lumMod val="50000"/>
                    <a:lumOff val="50000"/>
                  </a:schemeClr>
                </a:solidFill>
              </a:rPr>
              <a:t>Vision</a:t>
            </a:r>
          </a:p>
          <a:p>
            <a:pPr algn="ctr"/>
            <a:r>
              <a:rPr lang="en-US" b="1" dirty="0">
                <a:solidFill>
                  <a:schemeClr val="tx1">
                    <a:lumMod val="50000"/>
                    <a:lumOff val="50000"/>
                  </a:schemeClr>
                </a:solidFill>
              </a:rPr>
              <a:t>Mission</a:t>
            </a:r>
          </a:p>
          <a:p>
            <a:pPr algn="ctr"/>
            <a:r>
              <a:rPr lang="en-US" b="1" dirty="0">
                <a:solidFill>
                  <a:schemeClr val="tx1">
                    <a:lumMod val="50000"/>
                    <a:lumOff val="50000"/>
                  </a:schemeClr>
                </a:solidFill>
              </a:rPr>
              <a:t>Values</a:t>
            </a:r>
          </a:p>
        </p:txBody>
      </p:sp>
      <p:sp>
        <p:nvSpPr>
          <p:cNvPr id="39" name="TextBox 38"/>
          <p:cNvSpPr txBox="1"/>
          <p:nvPr/>
        </p:nvSpPr>
        <p:spPr>
          <a:xfrm>
            <a:off x="3628874" y="4350323"/>
            <a:ext cx="1847849" cy="923330"/>
          </a:xfrm>
          <a:prstGeom prst="rect">
            <a:avLst/>
          </a:prstGeom>
          <a:noFill/>
        </p:spPr>
        <p:txBody>
          <a:bodyPr wrap="square" rtlCol="0">
            <a:spAutoFit/>
          </a:bodyPr>
          <a:lstStyle/>
          <a:p>
            <a:pPr algn="ctr"/>
            <a:r>
              <a:rPr lang="en-US" b="1" dirty="0">
                <a:solidFill>
                  <a:schemeClr val="tx1">
                    <a:lumMod val="50000"/>
                    <a:lumOff val="50000"/>
                  </a:schemeClr>
                </a:solidFill>
              </a:rPr>
              <a:t>Experience</a:t>
            </a:r>
          </a:p>
          <a:p>
            <a:pPr algn="ctr"/>
            <a:r>
              <a:rPr lang="en-US" b="1" dirty="0">
                <a:solidFill>
                  <a:schemeClr val="tx1">
                    <a:lumMod val="50000"/>
                    <a:lumOff val="50000"/>
                  </a:schemeClr>
                </a:solidFill>
              </a:rPr>
              <a:t>Expertise</a:t>
            </a:r>
          </a:p>
          <a:p>
            <a:pPr algn="ctr"/>
            <a:r>
              <a:rPr lang="en-US" b="1" dirty="0">
                <a:solidFill>
                  <a:schemeClr val="tx1">
                    <a:lumMod val="50000"/>
                    <a:lumOff val="50000"/>
                  </a:schemeClr>
                </a:solidFill>
              </a:rPr>
              <a:t>Ability</a:t>
            </a:r>
          </a:p>
        </p:txBody>
      </p:sp>
      <p:sp>
        <p:nvSpPr>
          <p:cNvPr id="40" name="TextBox 39"/>
          <p:cNvSpPr txBox="1"/>
          <p:nvPr/>
        </p:nvSpPr>
        <p:spPr>
          <a:xfrm>
            <a:off x="6490857" y="4350323"/>
            <a:ext cx="1847849" cy="923330"/>
          </a:xfrm>
          <a:prstGeom prst="rect">
            <a:avLst/>
          </a:prstGeom>
          <a:noFill/>
        </p:spPr>
        <p:txBody>
          <a:bodyPr wrap="square" rtlCol="0">
            <a:spAutoFit/>
          </a:bodyPr>
          <a:lstStyle/>
          <a:p>
            <a:pPr algn="ctr"/>
            <a:r>
              <a:rPr lang="en-US" b="1" dirty="0">
                <a:solidFill>
                  <a:schemeClr val="tx1">
                    <a:lumMod val="50000"/>
                    <a:lumOff val="50000"/>
                  </a:schemeClr>
                </a:solidFill>
              </a:rPr>
              <a:t>Internal</a:t>
            </a:r>
          </a:p>
          <a:p>
            <a:pPr algn="ctr"/>
            <a:r>
              <a:rPr lang="en-US" b="1" dirty="0">
                <a:solidFill>
                  <a:schemeClr val="tx1">
                    <a:lumMod val="50000"/>
                    <a:lumOff val="50000"/>
                  </a:schemeClr>
                </a:solidFill>
              </a:rPr>
              <a:t>Analytics</a:t>
            </a:r>
          </a:p>
          <a:p>
            <a:pPr algn="ctr"/>
            <a:r>
              <a:rPr lang="en-US" b="1" dirty="0">
                <a:solidFill>
                  <a:schemeClr val="tx1">
                    <a:lumMod val="50000"/>
                    <a:lumOff val="50000"/>
                  </a:schemeClr>
                </a:solidFill>
              </a:rPr>
              <a:t>External</a:t>
            </a:r>
          </a:p>
        </p:txBody>
      </p:sp>
      <p:sp>
        <p:nvSpPr>
          <p:cNvPr id="41" name="TextBox 40"/>
          <p:cNvSpPr txBox="1"/>
          <p:nvPr/>
        </p:nvSpPr>
        <p:spPr>
          <a:xfrm>
            <a:off x="9413139" y="4348115"/>
            <a:ext cx="1847849" cy="1200329"/>
          </a:xfrm>
          <a:prstGeom prst="rect">
            <a:avLst/>
          </a:prstGeom>
          <a:noFill/>
        </p:spPr>
        <p:txBody>
          <a:bodyPr wrap="square" rtlCol="0">
            <a:spAutoFit/>
          </a:bodyPr>
          <a:lstStyle/>
          <a:p>
            <a:pPr algn="ctr"/>
            <a:r>
              <a:rPr lang="en-US" b="1" dirty="0">
                <a:solidFill>
                  <a:schemeClr val="tx1">
                    <a:lumMod val="50000"/>
                    <a:lumOff val="50000"/>
                  </a:schemeClr>
                </a:solidFill>
              </a:rPr>
              <a:t>Distribution</a:t>
            </a:r>
          </a:p>
          <a:p>
            <a:pPr algn="ctr"/>
            <a:r>
              <a:rPr lang="en-US" b="1" dirty="0">
                <a:solidFill>
                  <a:schemeClr val="tx1">
                    <a:lumMod val="50000"/>
                    <a:lumOff val="50000"/>
                  </a:schemeClr>
                </a:solidFill>
              </a:rPr>
              <a:t>Customers</a:t>
            </a:r>
          </a:p>
          <a:p>
            <a:pPr algn="ctr"/>
            <a:r>
              <a:rPr lang="en-US" b="1" dirty="0">
                <a:solidFill>
                  <a:schemeClr val="tx1">
                    <a:lumMod val="50000"/>
                    <a:lumOff val="50000"/>
                  </a:schemeClr>
                </a:solidFill>
              </a:rPr>
              <a:t>Product</a:t>
            </a:r>
          </a:p>
          <a:p>
            <a:endParaRPr lang="en-US" b="1" dirty="0">
              <a:solidFill>
                <a:schemeClr val="tx1">
                  <a:lumMod val="50000"/>
                  <a:lumOff val="50000"/>
                </a:schemeClr>
              </a:solidFill>
            </a:endParaRPr>
          </a:p>
        </p:txBody>
      </p:sp>
      <p:pic>
        <p:nvPicPr>
          <p:cNvPr id="43" name="Picture 42"/>
          <p:cNvPicPr>
            <a:picLocks noChangeAspect="1"/>
          </p:cNvPicPr>
          <p:nvPr/>
        </p:nvPicPr>
        <p:blipFill>
          <a:blip r:embed="rId5"/>
          <a:stretch>
            <a:fillRect/>
          </a:stretch>
        </p:blipFill>
        <p:spPr>
          <a:xfrm>
            <a:off x="6511639" y="2476019"/>
            <a:ext cx="1847849" cy="1705707"/>
          </a:xfrm>
          <a:prstGeom prst="rect">
            <a:avLst/>
          </a:prstGeom>
        </p:spPr>
      </p:pic>
      <p:sp>
        <p:nvSpPr>
          <p:cNvPr id="17" name="Rectangle 2">
            <a:extLst>
              <a:ext uri="{FF2B5EF4-FFF2-40B4-BE49-F238E27FC236}">
                <a16:creationId xmlns:a16="http://schemas.microsoft.com/office/drawing/2014/main" xmlns="" id="{382E15F4-3198-437A-939A-7530E1B1E429}"/>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a:t>Elements Critical to Success</a:t>
            </a:r>
          </a:p>
        </p:txBody>
      </p:sp>
    </p:spTree>
    <p:extLst>
      <p:ext uri="{BB962C8B-B14F-4D97-AF65-F5344CB8AC3E}">
        <p14:creationId xmlns:p14="http://schemas.microsoft.com/office/powerpoint/2010/main" val="35807776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ppt_x"/>
                                          </p:val>
                                        </p:tav>
                                        <p:tav tm="100000">
                                          <p:val>
                                            <p:strVal val="#ppt_x"/>
                                          </p:val>
                                        </p:tav>
                                      </p:tavLst>
                                    </p:anim>
                                    <p:anim calcmode="lin" valueType="num">
                                      <p:cBhvr additive="base">
                                        <p:cTn id="40" dur="500" fill="hold"/>
                                        <p:tgtEl>
                                          <p:spTgt spid="4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ppt_x"/>
                                          </p:val>
                                        </p:tav>
                                        <p:tav tm="100000">
                                          <p:val>
                                            <p:strVal val="#ppt_x"/>
                                          </p:val>
                                        </p:tav>
                                      </p:tavLst>
                                    </p:anim>
                                    <p:anim calcmode="lin" valueType="num">
                                      <p:cBhvr additive="base">
                                        <p:cTn id="5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0" grpId="0" animBg="1"/>
      <p:bldP spid="31" grpId="0" animBg="1"/>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67" y="143967"/>
            <a:ext cx="10972800" cy="1143000"/>
          </a:xfrm>
        </p:spPr>
        <p:txBody>
          <a:bodyPr>
            <a:normAutofit/>
          </a:bodyPr>
          <a:lstStyle/>
          <a:p>
            <a:r>
              <a:rPr lang="en-US" dirty="0"/>
              <a:t>Conclusion</a:t>
            </a:r>
          </a:p>
        </p:txBody>
      </p:sp>
      <p:sp>
        <p:nvSpPr>
          <p:cNvPr id="7" name="Rectangle 6">
            <a:extLst>
              <a:ext uri="{FF2B5EF4-FFF2-40B4-BE49-F238E27FC236}">
                <a16:creationId xmlns:a16="http://schemas.microsoft.com/office/drawing/2014/main" xmlns="" id="{83562DCC-EAFD-4FC2-89C2-0FC6F3ECCE47}"/>
              </a:ext>
            </a:extLst>
          </p:cNvPr>
          <p:cNvSpPr/>
          <p:nvPr/>
        </p:nvSpPr>
        <p:spPr>
          <a:xfrm>
            <a:off x="1447800" y="914400"/>
            <a:ext cx="6553201" cy="33210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63500" tIns="63500" rIns="63500" bIns="63500" rtlCol="0" anchor="t"/>
          <a:lstStyle/>
          <a:p>
            <a:pPr algn="l">
              <a:lnSpc>
                <a:spcPct val="100000"/>
              </a:lnSpc>
            </a:pPr>
            <a:r>
              <a:rPr lang="en-US" b="1" dirty="0" smtClean="0">
                <a:solidFill>
                  <a:schemeClr val="tx1"/>
                </a:solidFill>
              </a:rPr>
              <a:t>Business Risk is Changing</a:t>
            </a:r>
            <a:endParaRPr b="1" dirty="0">
              <a:solidFill>
                <a:schemeClr val="tx1"/>
              </a:solidFill>
            </a:endParaRPr>
          </a:p>
          <a:p>
            <a:pPr marL="457200" indent="-223838" algn="just">
              <a:spcBef>
                <a:spcPct val="20000"/>
              </a:spcBef>
              <a:buClr>
                <a:srgbClr val="1D2E5A"/>
              </a:buClr>
              <a:buSzPct val="100000"/>
              <a:buFont typeface="Arial" pitchFamily="34" charset="0"/>
              <a:buChar char="•"/>
            </a:pPr>
            <a:r>
              <a:rPr lang="en-US" dirty="0" smtClean="0">
                <a:solidFill>
                  <a:schemeClr val="tx1"/>
                </a:solidFill>
              </a:rPr>
              <a:t>Customer base</a:t>
            </a:r>
          </a:p>
          <a:p>
            <a:pPr marL="457200" indent="-223838" algn="just">
              <a:spcBef>
                <a:spcPct val="20000"/>
              </a:spcBef>
              <a:buClr>
                <a:srgbClr val="1D2E5A"/>
              </a:buClr>
              <a:buSzPct val="100000"/>
              <a:buFont typeface="Arial" pitchFamily="34" charset="0"/>
              <a:buChar char="•"/>
            </a:pPr>
            <a:r>
              <a:rPr lang="en-US" dirty="0" smtClean="0">
                <a:solidFill>
                  <a:schemeClr val="tx1"/>
                </a:solidFill>
              </a:rPr>
              <a:t>Industry</a:t>
            </a:r>
          </a:p>
          <a:p>
            <a:pPr marL="457200" indent="-223838" algn="just">
              <a:spcBef>
                <a:spcPct val="20000"/>
              </a:spcBef>
              <a:buClr>
                <a:srgbClr val="1D2E5A"/>
              </a:buClr>
              <a:buSzPct val="100000"/>
              <a:buFont typeface="Arial" pitchFamily="34" charset="0"/>
              <a:buChar char="•"/>
            </a:pPr>
            <a:r>
              <a:rPr lang="en-US" dirty="0" smtClean="0">
                <a:solidFill>
                  <a:schemeClr val="tx1"/>
                </a:solidFill>
              </a:rPr>
              <a:t>Fungible capital (e.g. reinsurance, alternatives, etc.)</a:t>
            </a:r>
          </a:p>
          <a:p>
            <a:pPr marL="457200" indent="-223838" algn="just">
              <a:spcBef>
                <a:spcPct val="20000"/>
              </a:spcBef>
              <a:buClr>
                <a:srgbClr val="1D2E5A"/>
              </a:buClr>
              <a:buSzPct val="100000"/>
              <a:buFont typeface="Arial" pitchFamily="34" charset="0"/>
              <a:buChar char="•"/>
            </a:pPr>
            <a:r>
              <a:rPr lang="en-US" dirty="0" smtClean="0">
                <a:solidFill>
                  <a:schemeClr val="tx1"/>
                </a:solidFill>
              </a:rPr>
              <a:t>Fintech vs. Traditional Insurance</a:t>
            </a:r>
            <a:endParaRPr dirty="0">
              <a:solidFill>
                <a:schemeClr val="tx1"/>
              </a:solidFill>
            </a:endParaRPr>
          </a:p>
          <a:p>
            <a:pPr algn="l">
              <a:lnSpc>
                <a:spcPct val="100000"/>
              </a:lnSpc>
            </a:pPr>
            <a:endParaRPr b="0" i="0" dirty="0">
              <a:solidFill>
                <a:schemeClr val="tx1"/>
              </a:solidFill>
            </a:endParaRPr>
          </a:p>
          <a:p>
            <a:pPr marL="342900" indent="-342900" algn="just">
              <a:spcBef>
                <a:spcPct val="20000"/>
              </a:spcBef>
            </a:pPr>
            <a:r>
              <a:rPr lang="en-US" b="1" dirty="0" smtClean="0">
                <a:solidFill>
                  <a:schemeClr val="tx1"/>
                </a:solidFill>
              </a:rPr>
              <a:t>Impact on Capital Allocation</a:t>
            </a:r>
            <a:endParaRPr b="1" dirty="0">
              <a:solidFill>
                <a:schemeClr val="tx1"/>
              </a:solidFill>
            </a:endParaRPr>
          </a:p>
          <a:p>
            <a:pPr marL="457200" indent="-223838" algn="just">
              <a:lnSpc>
                <a:spcPct val="100000"/>
              </a:lnSpc>
              <a:spcBef>
                <a:spcPct val="20000"/>
              </a:spcBef>
              <a:buClr>
                <a:srgbClr val="1D2E5A"/>
              </a:buClr>
              <a:buSzPct val="100000"/>
              <a:buFont typeface="Arial" pitchFamily="34" charset="0"/>
              <a:buChar char="•"/>
            </a:pPr>
            <a:r>
              <a:rPr lang="en-US" dirty="0" smtClean="0">
                <a:solidFill>
                  <a:schemeClr val="tx1"/>
                </a:solidFill>
              </a:rPr>
              <a:t>Potential duration compression</a:t>
            </a:r>
          </a:p>
          <a:p>
            <a:pPr marL="457200" indent="-223838" algn="just">
              <a:lnSpc>
                <a:spcPct val="100000"/>
              </a:lnSpc>
              <a:spcBef>
                <a:spcPct val="20000"/>
              </a:spcBef>
              <a:buClr>
                <a:srgbClr val="1D2E5A"/>
              </a:buClr>
              <a:buSzPct val="100000"/>
              <a:buFont typeface="Arial" pitchFamily="34" charset="0"/>
              <a:buChar char="•"/>
            </a:pPr>
            <a:r>
              <a:rPr lang="en-US" dirty="0" smtClean="0">
                <a:solidFill>
                  <a:schemeClr val="tx1"/>
                </a:solidFill>
              </a:rPr>
              <a:t>Opportunity versus cost of capital</a:t>
            </a:r>
          </a:p>
          <a:p>
            <a:pPr marL="457200" indent="-223838" algn="just">
              <a:lnSpc>
                <a:spcPct val="100000"/>
              </a:lnSpc>
              <a:spcBef>
                <a:spcPct val="20000"/>
              </a:spcBef>
              <a:buClr>
                <a:srgbClr val="1D2E5A"/>
              </a:buClr>
              <a:buSzPct val="100000"/>
              <a:buFont typeface="Arial" pitchFamily="34" charset="0"/>
              <a:buChar char="•"/>
            </a:pPr>
            <a:endParaRPr lang="en-US" dirty="0">
              <a:solidFill>
                <a:schemeClr val="tx1"/>
              </a:solidFill>
            </a:endParaRPr>
          </a:p>
          <a:p>
            <a:pPr marL="342900" indent="-342900" algn="just">
              <a:spcBef>
                <a:spcPct val="20000"/>
              </a:spcBef>
            </a:pPr>
            <a:r>
              <a:rPr lang="en-US" b="1" dirty="0" smtClean="0">
                <a:solidFill>
                  <a:schemeClr val="tx1"/>
                </a:solidFill>
              </a:rPr>
              <a:t>Other Considerations</a:t>
            </a:r>
            <a:endParaRPr lang="en-US" b="1" dirty="0">
              <a:solidFill>
                <a:schemeClr val="tx1"/>
              </a:solidFill>
            </a:endParaRPr>
          </a:p>
          <a:p>
            <a:pPr marL="457200" indent="-223838" algn="just">
              <a:lnSpc>
                <a:spcPct val="100000"/>
              </a:lnSpc>
              <a:spcBef>
                <a:spcPct val="20000"/>
              </a:spcBef>
              <a:buClr>
                <a:srgbClr val="1D2E5A"/>
              </a:buClr>
              <a:buSzPct val="100000"/>
              <a:buFont typeface="Arial" pitchFamily="34" charset="0"/>
              <a:buChar char="•"/>
            </a:pPr>
            <a:r>
              <a:rPr lang="en-US" dirty="0" smtClean="0">
                <a:solidFill>
                  <a:schemeClr val="tx1"/>
                </a:solidFill>
              </a:rPr>
              <a:t>Stakeholder perspective (e.g. investors, private owners, etc.)</a:t>
            </a:r>
            <a:endParaRPr lang="en-US" dirty="0">
              <a:solidFill>
                <a:schemeClr val="tx1"/>
              </a:solidFill>
            </a:endParaRPr>
          </a:p>
          <a:p>
            <a:pPr marL="457200" indent="-223838" algn="just">
              <a:lnSpc>
                <a:spcPct val="100000"/>
              </a:lnSpc>
              <a:spcBef>
                <a:spcPct val="20000"/>
              </a:spcBef>
              <a:buClr>
                <a:srgbClr val="1D2E5A"/>
              </a:buClr>
              <a:buSzPct val="100000"/>
              <a:buFont typeface="Arial" pitchFamily="34" charset="0"/>
              <a:buChar char="•"/>
            </a:pPr>
            <a:r>
              <a:rPr lang="en-US" dirty="0" smtClean="0">
                <a:solidFill>
                  <a:schemeClr val="tx1"/>
                </a:solidFill>
              </a:rPr>
              <a:t>Skill sets relative to VC exposure (e.g. Fintech, In-Vehicle Tech, Autonomous, etc.)</a:t>
            </a:r>
          </a:p>
          <a:p>
            <a:pPr marL="457200" indent="-223838" algn="just">
              <a:lnSpc>
                <a:spcPct val="100000"/>
              </a:lnSpc>
              <a:spcBef>
                <a:spcPct val="20000"/>
              </a:spcBef>
              <a:buClr>
                <a:srgbClr val="1D2E5A"/>
              </a:buClr>
              <a:buSzPct val="100000"/>
              <a:buFont typeface="Arial" pitchFamily="34" charset="0"/>
              <a:buChar char="•"/>
            </a:pPr>
            <a:endParaRPr lang="en-US" dirty="0">
              <a:solidFill>
                <a:schemeClr val="tx1"/>
              </a:solidFill>
            </a:endParaRPr>
          </a:p>
          <a:p>
            <a:pPr marL="342900" indent="-342900" algn="just">
              <a:spcBef>
                <a:spcPct val="20000"/>
              </a:spcBef>
            </a:pPr>
            <a:r>
              <a:rPr lang="en-US" b="1" dirty="0" smtClean="0">
                <a:solidFill>
                  <a:schemeClr val="tx1"/>
                </a:solidFill>
              </a:rPr>
              <a:t>Need to Innovate is Ongoing</a:t>
            </a:r>
            <a:endParaRPr lang="en-US" dirty="0" smtClean="0">
              <a:solidFill>
                <a:schemeClr val="tx1"/>
              </a:solidFill>
            </a:endParaRPr>
          </a:p>
          <a:p>
            <a:pPr marL="457200" indent="-223838" algn="just">
              <a:lnSpc>
                <a:spcPct val="100000"/>
              </a:lnSpc>
              <a:spcBef>
                <a:spcPct val="20000"/>
              </a:spcBef>
              <a:buClr>
                <a:srgbClr val="1D2E5A"/>
              </a:buClr>
              <a:buSzPct val="100000"/>
              <a:buFont typeface="Arial" pitchFamily="34" charset="0"/>
              <a:buChar char="•"/>
            </a:pPr>
            <a:endParaRPr dirty="0">
              <a:solidFill>
                <a:srgbClr val="1D2E5A"/>
              </a:solidFill>
            </a:endParaRPr>
          </a:p>
        </p:txBody>
      </p:sp>
      <p:sp>
        <p:nvSpPr>
          <p:cNvPr id="9" name="Slide Number Placeholder 1">
            <a:extLst>
              <a:ext uri="{FF2B5EF4-FFF2-40B4-BE49-F238E27FC236}">
                <a16:creationId xmlns:a16="http://schemas.microsoft.com/office/drawing/2014/main" xmlns="" id="{AA514E11-0011-44FA-A4B1-570ECB53286A}"/>
              </a:ext>
            </a:extLst>
          </p:cNvPr>
          <p:cNvSpPr txBox="1">
            <a:spLocks/>
          </p:cNvSpPr>
          <p:nvPr/>
        </p:nvSpPr>
        <p:spPr>
          <a:xfrm>
            <a:off x="9355667" y="6400801"/>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7A502D8-D76E-4638-B2C5-03B29FDB0B7F}" type="slidenum">
              <a:rPr lang="en-US" sz="1000" smtClean="0">
                <a:solidFill>
                  <a:srgbClr val="535355"/>
                </a:solidFill>
              </a:rPr>
              <a:pPr algn="r"/>
              <a:t>37</a:t>
            </a:fld>
            <a:endParaRPr lang="en-US" sz="1000" dirty="0">
              <a:solidFill>
                <a:srgbClr val="535355"/>
              </a:solidFill>
            </a:endParaRPr>
          </a:p>
        </p:txBody>
      </p:sp>
    </p:spTree>
    <p:extLst>
      <p:ext uri="{BB962C8B-B14F-4D97-AF65-F5344CB8AC3E}">
        <p14:creationId xmlns:p14="http://schemas.microsoft.com/office/powerpoint/2010/main" val="35352600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8500" y="0"/>
            <a:ext cx="5143500" cy="6858000"/>
          </a:xfrm>
          <a:prstGeom prst="rect">
            <a:avLst/>
          </a:prstGeom>
        </p:spPr>
      </p:pic>
      <p:graphicFrame>
        <p:nvGraphicFramePr>
          <p:cNvPr id="10" name="Table 9"/>
          <p:cNvGraphicFramePr>
            <a:graphicFrameLocks noGrp="1"/>
          </p:cNvGraphicFramePr>
          <p:nvPr>
            <p:extLst/>
          </p:nvPr>
        </p:nvGraphicFramePr>
        <p:xfrm>
          <a:off x="987382" y="4084320"/>
          <a:ext cx="4959434" cy="2011680"/>
        </p:xfrm>
        <a:graphic>
          <a:graphicData uri="http://schemas.openxmlformats.org/drawingml/2006/table">
            <a:tbl>
              <a:tblPr firstRow="1" bandRow="1">
                <a:tableStyleId>{5C22544A-7EE6-4342-B048-85BDC9FD1C3A}</a:tableStyleId>
              </a:tblPr>
              <a:tblGrid>
                <a:gridCol w="2479717">
                  <a:extLst>
                    <a:ext uri="{9D8B030D-6E8A-4147-A177-3AD203B41FA5}">
                      <a16:colId xmlns:a16="http://schemas.microsoft.com/office/drawing/2014/main" xmlns="" val="20000"/>
                    </a:ext>
                  </a:extLst>
                </a:gridCol>
                <a:gridCol w="2479717">
                  <a:extLst>
                    <a:ext uri="{9D8B030D-6E8A-4147-A177-3AD203B41FA5}">
                      <a16:colId xmlns:a16="http://schemas.microsoft.com/office/drawing/2014/main" xmlns="" val="20001"/>
                    </a:ext>
                  </a:extLst>
                </a:gridCol>
              </a:tblGrid>
              <a:tr h="229423">
                <a:tc gridSpan="2">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800" b="1" i="0" u="sng" strike="noStrike" cap="none" normalizeH="0" baseline="0" dirty="0">
                          <a:ln>
                            <a:noFill/>
                          </a:ln>
                          <a:solidFill>
                            <a:srgbClr val="535355"/>
                          </a:solidFill>
                          <a:effectLst/>
                          <a:latin typeface="+mn-lt"/>
                          <a:cs typeface="Arial" pitchFamily="34" charset="0"/>
                        </a:rPr>
                        <a:t>For Additional Information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800" b="1" i="0" u="sng" strike="noStrike" cap="none" normalizeH="0" baseline="0" dirty="0">
                        <a:ln>
                          <a:noFill/>
                        </a:ln>
                        <a:solidFill>
                          <a:srgbClr val="535355"/>
                        </a:solidFill>
                        <a:effectLst/>
                        <a:latin typeface="+mn-lt"/>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06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cap="none" normalizeH="0" baseline="0" dirty="0">
                          <a:ln>
                            <a:noFill/>
                          </a:ln>
                          <a:solidFill>
                            <a:srgbClr val="535355"/>
                          </a:solidFill>
                          <a:effectLst/>
                          <a:latin typeface="+mn-lt"/>
                          <a:cs typeface="Arial" pitchFamily="34" charset="0"/>
                        </a:rPr>
                        <a:t>At the Company:</a:t>
                      </a: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i="1" dirty="0">
                          <a:solidFill>
                            <a:srgbClr val="535355"/>
                          </a:solidFill>
                          <a:latin typeface="+mn-lt"/>
                          <a:cs typeface="Arial" pitchFamily="34" charset="0"/>
                        </a:rPr>
                        <a:t>Investor Relations:</a:t>
                      </a:r>
                      <a:br>
                        <a:rPr lang="en-US" sz="1600" b="1" i="1" dirty="0">
                          <a:solidFill>
                            <a:srgbClr val="535355"/>
                          </a:solidFill>
                          <a:latin typeface="+mn-lt"/>
                          <a:cs typeface="Arial" pitchFamily="34" charset="0"/>
                        </a:rPr>
                      </a:br>
                      <a:r>
                        <a:rPr lang="en-US" sz="1600" b="0" dirty="0">
                          <a:solidFill>
                            <a:srgbClr val="535355"/>
                          </a:solidFill>
                          <a:latin typeface="+mn-lt"/>
                          <a:cs typeface="Arial" pitchFamily="34" charset="0"/>
                        </a:rPr>
                        <a:t>The Equity Group Inc.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757095">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lang="en-US" sz="1600" b="0" kern="1200" dirty="0">
                          <a:solidFill>
                            <a:srgbClr val="535355"/>
                          </a:solidFill>
                          <a:latin typeface="+mn-lt"/>
                          <a:ea typeface="+mn-ea"/>
                          <a:cs typeface="Times New Roman" pitchFamily="18" charset="0"/>
                        </a:rPr>
                        <a:t>Scott Wollney</a:t>
                      </a:r>
                      <a:br>
                        <a:rPr lang="en-US" sz="1600" b="0" kern="1200" dirty="0">
                          <a:solidFill>
                            <a:srgbClr val="535355"/>
                          </a:solidFill>
                          <a:latin typeface="+mn-lt"/>
                          <a:ea typeface="+mn-ea"/>
                          <a:cs typeface="Times New Roman" pitchFamily="18" charset="0"/>
                        </a:rPr>
                      </a:br>
                      <a:r>
                        <a:rPr lang="en-US" sz="1600" b="0" kern="1200" dirty="0">
                          <a:solidFill>
                            <a:srgbClr val="535355"/>
                          </a:solidFill>
                          <a:latin typeface="+mn-lt"/>
                          <a:ea typeface="+mn-ea"/>
                          <a:cs typeface="Times New Roman" pitchFamily="18" charset="0"/>
                        </a:rPr>
                        <a:t>Chief Executive Officer</a:t>
                      </a:r>
                      <a:endParaRPr lang="en-US" sz="1600" b="0" kern="1200" baseline="0" dirty="0">
                        <a:solidFill>
                          <a:srgbClr val="535355"/>
                        </a:solidFill>
                        <a:latin typeface="+mn-lt"/>
                        <a:ea typeface="+mn-ea"/>
                        <a:cs typeface="Times New Roman" pitchFamily="18" charset="0"/>
                      </a:endParaRPr>
                    </a:p>
                    <a:p>
                      <a:pPr marL="0" marR="0" lvl="0" indent="0" algn="ctr" defTabSz="914400" rtl="0" eaLnBrk="1" fontAlgn="base" latinLnBrk="0" hangingPunct="1">
                        <a:lnSpc>
                          <a:spcPct val="100000"/>
                        </a:lnSpc>
                        <a:spcBef>
                          <a:spcPts val="0"/>
                        </a:spcBef>
                        <a:spcAft>
                          <a:spcPts val="0"/>
                        </a:spcAft>
                        <a:buClrTx/>
                        <a:buSzTx/>
                        <a:buFontTx/>
                        <a:buNone/>
                        <a:tabLst/>
                      </a:pPr>
                      <a:r>
                        <a:rPr kumimoji="0" lang="fr-FR" sz="1600" b="0" i="0" u="sng" strike="noStrike" cap="none" normalizeH="0" baseline="0" dirty="0">
                          <a:ln>
                            <a:noFill/>
                          </a:ln>
                          <a:solidFill>
                            <a:srgbClr val="535355"/>
                          </a:solidFill>
                          <a:effectLst/>
                          <a:latin typeface="+mn-lt"/>
                          <a:cs typeface="Arial" pitchFamily="34" charset="0"/>
                        </a:rPr>
                        <a:t>swollney@atlas-fin.com</a:t>
                      </a:r>
                      <a:br>
                        <a:rPr kumimoji="0" lang="fr-FR" sz="1600" b="0" i="0" u="sng" strike="noStrike" cap="none" normalizeH="0" baseline="0" dirty="0">
                          <a:ln>
                            <a:noFill/>
                          </a:ln>
                          <a:solidFill>
                            <a:srgbClr val="535355"/>
                          </a:solidFill>
                          <a:effectLst/>
                          <a:latin typeface="+mn-lt"/>
                          <a:cs typeface="Arial" pitchFamily="34" charset="0"/>
                        </a:rPr>
                      </a:br>
                      <a:r>
                        <a:rPr kumimoji="0" lang="fr-FR" sz="1600" b="0" i="0" u="none" strike="noStrike" cap="none" normalizeH="0" baseline="0" dirty="0">
                          <a:ln>
                            <a:noFill/>
                          </a:ln>
                          <a:solidFill>
                            <a:srgbClr val="535355"/>
                          </a:solidFill>
                          <a:effectLst/>
                          <a:latin typeface="+mn-lt"/>
                          <a:cs typeface="Arial" pitchFamily="34" charset="0"/>
                        </a:rPr>
                        <a:t>847-700-8600</a:t>
                      </a:r>
                      <a:endParaRPr kumimoji="0" lang="en-US" sz="1600" b="0" i="0" u="none" strike="noStrike" cap="none" normalizeH="0" baseline="0" dirty="0">
                        <a:ln>
                          <a:noFill/>
                        </a:ln>
                        <a:solidFill>
                          <a:srgbClr val="535355"/>
                        </a:solidFill>
                        <a:effectLst/>
                        <a:latin typeface="+mn-lt"/>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lvl="0" algn="ctr" defTabSz="914400" fontAlgn="base">
                        <a:spcBef>
                          <a:spcPct val="0"/>
                        </a:spcBef>
                        <a:spcAft>
                          <a:spcPct val="0"/>
                        </a:spcAft>
                      </a:pPr>
                      <a:r>
                        <a:rPr lang="en-US" sz="1600" b="0" dirty="0">
                          <a:solidFill>
                            <a:srgbClr val="535355"/>
                          </a:solidFill>
                          <a:latin typeface="+mn-lt"/>
                          <a:cs typeface="Arial" pitchFamily="34" charset="0"/>
                        </a:rPr>
                        <a:t>Adam Prior</a:t>
                      </a:r>
                    </a:p>
                    <a:p>
                      <a:pPr lvl="0" algn="ctr" defTabSz="914400" fontAlgn="base">
                        <a:spcBef>
                          <a:spcPct val="0"/>
                        </a:spcBef>
                        <a:spcAft>
                          <a:spcPct val="0"/>
                        </a:spcAft>
                      </a:pPr>
                      <a:r>
                        <a:rPr lang="en-US" sz="1600" b="0" dirty="0">
                          <a:solidFill>
                            <a:srgbClr val="535355"/>
                          </a:solidFill>
                          <a:latin typeface="+mn-lt"/>
                          <a:cs typeface="Arial" pitchFamily="34" charset="0"/>
                        </a:rPr>
                        <a:t>Senior Vice President </a:t>
                      </a:r>
                    </a:p>
                    <a:p>
                      <a:pPr lvl="0" algn="ctr" defTabSz="914400" fontAlgn="base">
                        <a:spcBef>
                          <a:spcPct val="0"/>
                        </a:spcBef>
                        <a:spcAft>
                          <a:spcPct val="0"/>
                        </a:spcAft>
                      </a:pPr>
                      <a:r>
                        <a:rPr lang="fr-FR" sz="1600" b="0" u="sng" dirty="0">
                          <a:solidFill>
                            <a:srgbClr val="535355"/>
                          </a:solidFill>
                          <a:latin typeface="+mn-lt"/>
                          <a:cs typeface="Arial" pitchFamily="34" charset="0"/>
                        </a:rPr>
                        <a:t>APrior@equityny.com</a:t>
                      </a:r>
                      <a:r>
                        <a:rPr lang="en-US" sz="1600" b="0" dirty="0">
                          <a:solidFill>
                            <a:srgbClr val="535355"/>
                          </a:solidFill>
                          <a:latin typeface="+mn-lt"/>
                          <a:cs typeface="Arial" pitchFamily="34" charset="0"/>
                        </a:rPr>
                        <a:t> </a:t>
                      </a:r>
                    </a:p>
                    <a:p>
                      <a:pPr lvl="0" algn="ctr" defTabSz="914400" fontAlgn="base">
                        <a:spcBef>
                          <a:spcPct val="0"/>
                        </a:spcBef>
                        <a:spcAft>
                          <a:spcPct val="0"/>
                        </a:spcAft>
                      </a:pPr>
                      <a:r>
                        <a:rPr lang="fr-FR" sz="1600" b="0" dirty="0">
                          <a:solidFill>
                            <a:srgbClr val="535355"/>
                          </a:solidFill>
                          <a:latin typeface="+mn-lt"/>
                          <a:cs typeface="Arial" pitchFamily="34" charset="0"/>
                        </a:rPr>
                        <a:t>212-836-9606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9" name="TextBox 8"/>
          <p:cNvSpPr txBox="1"/>
          <p:nvPr/>
        </p:nvSpPr>
        <p:spPr>
          <a:xfrm>
            <a:off x="2247899" y="3239929"/>
            <a:ext cx="2438400" cy="246221"/>
          </a:xfrm>
          <a:prstGeom prst="rect">
            <a:avLst/>
          </a:prstGeom>
          <a:noFill/>
        </p:spPr>
        <p:txBody>
          <a:bodyPr wrap="square" lIns="0" tIns="0" rIns="0" bIns="0" rtlCol="0">
            <a:spAutoFit/>
          </a:bodyPr>
          <a:lstStyle/>
          <a:p>
            <a:pPr algn="ctr"/>
            <a:r>
              <a:rPr lang="en-US" sz="1600" b="1" kern="0" spc="100" dirty="0">
                <a:solidFill>
                  <a:srgbClr val="A62240"/>
                </a:solidFill>
              </a:rPr>
              <a:t>Nasdaq: AFH </a:t>
            </a:r>
          </a:p>
        </p:txBody>
      </p:sp>
      <p:sp>
        <p:nvSpPr>
          <p:cNvPr id="6" name="Rectangle 2">
            <a:extLst>
              <a:ext uri="{FF2B5EF4-FFF2-40B4-BE49-F238E27FC236}">
                <a16:creationId xmlns:a16="http://schemas.microsoft.com/office/drawing/2014/main" xmlns="" id="{E0926533-0428-495F-AB6E-095BFEC232E2}"/>
              </a:ext>
            </a:extLst>
          </p:cNvPr>
          <p:cNvSpPr txBox="1">
            <a:spLocks noChangeArrowheads="1"/>
          </p:cNvSpPr>
          <p:nvPr/>
        </p:nvSpPr>
        <p:spPr>
          <a:xfrm>
            <a:off x="389467" y="152400"/>
            <a:ext cx="10972800" cy="1143000"/>
          </a:xfrm>
          <a:prstGeom prst="rect">
            <a:avLst/>
          </a:prstGeom>
        </p:spPr>
        <p:txBody>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a:t>Contact Information</a:t>
            </a:r>
          </a:p>
        </p:txBody>
      </p:sp>
      <p:pic>
        <p:nvPicPr>
          <p:cNvPr id="7" name="Picture 6" descr="image.jpg">
            <a:extLst>
              <a:ext uri="{FF2B5EF4-FFF2-40B4-BE49-F238E27FC236}">
                <a16:creationId xmlns:a16="http://schemas.microsoft.com/office/drawing/2014/main" xmlns="" id="{E960BDAE-99DE-4C9E-9DAD-83BFAB06B415}"/>
              </a:ext>
            </a:extLst>
          </p:cNvPr>
          <p:cNvPicPr>
            <a:picLocks noChangeAspect="1"/>
          </p:cNvPicPr>
          <p:nvPr/>
        </p:nvPicPr>
        <p:blipFill>
          <a:blip r:embed="rId3"/>
          <a:stretch>
            <a:fillRect/>
          </a:stretch>
        </p:blipFill>
        <p:spPr>
          <a:xfrm>
            <a:off x="1905000" y="1143000"/>
            <a:ext cx="3168614" cy="1908227"/>
          </a:xfrm>
          <a:prstGeom prst="rect">
            <a:avLst/>
          </a:prstGeom>
        </p:spPr>
      </p:pic>
    </p:spTree>
    <p:extLst>
      <p:ext uri="{BB962C8B-B14F-4D97-AF65-F5344CB8AC3E}">
        <p14:creationId xmlns:p14="http://schemas.microsoft.com/office/powerpoint/2010/main" val="29144616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770578498"/>
              </p:ext>
            </p:extLst>
          </p:nvPr>
        </p:nvGraphicFramePr>
        <p:xfrm>
          <a:off x="389467" y="1872792"/>
          <a:ext cx="11269034" cy="40708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p:cNvGraphicFramePr/>
          <p:nvPr>
            <p:extLst>
              <p:ext uri="{D42A27DB-BD31-4B8C-83A1-F6EECF244321}">
                <p14:modId xmlns:p14="http://schemas.microsoft.com/office/powerpoint/2010/main" val="1851282262"/>
              </p:ext>
            </p:extLst>
          </p:nvPr>
        </p:nvGraphicFramePr>
        <p:xfrm>
          <a:off x="1295400" y="5975927"/>
          <a:ext cx="9664699" cy="364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roup 25"/>
          <p:cNvGrpSpPr/>
          <p:nvPr/>
        </p:nvGrpSpPr>
        <p:grpSpPr>
          <a:xfrm>
            <a:off x="76201" y="998060"/>
            <a:ext cx="7924800" cy="874732"/>
            <a:chOff x="4706966" y="847758"/>
            <a:chExt cx="6541494" cy="874732"/>
          </a:xfrm>
        </p:grpSpPr>
        <p:sp>
          <p:nvSpPr>
            <p:cNvPr id="13" name="TextBox 12"/>
            <p:cNvSpPr txBox="1"/>
            <p:nvPr/>
          </p:nvSpPr>
          <p:spPr>
            <a:xfrm>
              <a:off x="4706966" y="860716"/>
              <a:ext cx="3200400" cy="861774"/>
            </a:xfrm>
            <a:prstGeom prst="rect">
              <a:avLst/>
            </a:prstGeom>
            <a:noFill/>
          </p:spPr>
          <p:txBody>
            <a:bodyPr wrap="square" rtlCol="0">
              <a:spAutoFit/>
            </a:bodyPr>
            <a:lstStyle/>
            <a:p>
              <a:pPr algn="ctr" fontAlgn="ctr"/>
              <a:r>
                <a:rPr lang="en-US" sz="1200" dirty="0">
                  <a:solidFill>
                    <a:schemeClr val="tx1">
                      <a:lumMod val="50000"/>
                      <a:lumOff val="50000"/>
                    </a:schemeClr>
                  </a:solidFill>
                </a:rPr>
                <a:t>Acquired 2010</a:t>
              </a:r>
            </a:p>
            <a:p>
              <a:pPr algn="ctr" fontAlgn="ctr"/>
              <a:r>
                <a:rPr lang="en-US" sz="1400" dirty="0">
                  <a:solidFill>
                    <a:srgbClr val="1D2E5A"/>
                  </a:solidFill>
                </a:rPr>
                <a:t>American Country and American Service</a:t>
              </a:r>
            </a:p>
            <a:p>
              <a:pPr algn="ctr" fontAlgn="ctr"/>
              <a:r>
                <a:rPr lang="en-US" sz="1400" dirty="0">
                  <a:solidFill>
                    <a:srgbClr val="1D2E5A"/>
                  </a:solidFill>
                </a:rPr>
                <a:t>Insurance Cos. </a:t>
              </a:r>
            </a:p>
            <a:p>
              <a:pPr algn="ctr" fontAlgn="ctr"/>
              <a:r>
                <a:rPr lang="en-US" sz="1000" i="1" dirty="0">
                  <a:solidFill>
                    <a:schemeClr val="tx1">
                      <a:lumMod val="50000"/>
                      <a:lumOff val="50000"/>
                    </a:schemeClr>
                  </a:solidFill>
                </a:rPr>
                <a:t>(as part of going-public transaction)</a:t>
              </a:r>
              <a:endParaRPr lang="en-US" sz="1000" dirty="0">
                <a:solidFill>
                  <a:schemeClr val="tx1">
                    <a:lumMod val="50000"/>
                    <a:lumOff val="50000"/>
                  </a:schemeClr>
                </a:solidFill>
              </a:endParaRPr>
            </a:p>
          </p:txBody>
        </p:sp>
        <p:sp>
          <p:nvSpPr>
            <p:cNvPr id="20" name="TextBox 19"/>
            <p:cNvSpPr txBox="1"/>
            <p:nvPr/>
          </p:nvSpPr>
          <p:spPr>
            <a:xfrm>
              <a:off x="7071432" y="847758"/>
              <a:ext cx="2895600" cy="707886"/>
            </a:xfrm>
            <a:prstGeom prst="rect">
              <a:avLst/>
            </a:prstGeom>
            <a:noFill/>
          </p:spPr>
          <p:txBody>
            <a:bodyPr wrap="square" rtlCol="0">
              <a:spAutoFit/>
            </a:bodyPr>
            <a:lstStyle/>
            <a:p>
              <a:pPr algn="ctr" fontAlgn="ctr"/>
              <a:r>
                <a:rPr lang="en-US" sz="1200" dirty="0">
                  <a:solidFill>
                    <a:schemeClr val="tx1">
                      <a:lumMod val="50000"/>
                      <a:lumOff val="50000"/>
                    </a:schemeClr>
                  </a:solidFill>
                </a:rPr>
                <a:t>Acquired 2013</a:t>
              </a:r>
            </a:p>
            <a:p>
              <a:pPr algn="ctr">
                <a:defRPr/>
              </a:pPr>
              <a:r>
                <a:rPr lang="en-US" sz="1400" dirty="0">
                  <a:solidFill>
                    <a:srgbClr val="1D2E5A"/>
                  </a:solidFill>
                </a:rPr>
                <a:t>Gateway </a:t>
              </a:r>
            </a:p>
            <a:p>
              <a:pPr algn="ctr">
                <a:defRPr/>
              </a:pPr>
              <a:r>
                <a:rPr lang="en-US" sz="1400" dirty="0">
                  <a:solidFill>
                    <a:srgbClr val="1D2E5A"/>
                  </a:solidFill>
                </a:rPr>
                <a:t>Insurance Co.</a:t>
              </a:r>
            </a:p>
          </p:txBody>
        </p:sp>
        <p:sp>
          <p:nvSpPr>
            <p:cNvPr id="22" name="TextBox 21"/>
            <p:cNvSpPr txBox="1"/>
            <p:nvPr/>
          </p:nvSpPr>
          <p:spPr>
            <a:xfrm>
              <a:off x="8352860" y="860716"/>
              <a:ext cx="2895600" cy="707886"/>
            </a:xfrm>
            <a:prstGeom prst="rect">
              <a:avLst/>
            </a:prstGeom>
            <a:noFill/>
          </p:spPr>
          <p:txBody>
            <a:bodyPr wrap="square" rtlCol="0">
              <a:spAutoFit/>
            </a:bodyPr>
            <a:lstStyle/>
            <a:p>
              <a:pPr algn="ctr" fontAlgn="ctr"/>
              <a:r>
                <a:rPr lang="en-US" sz="1200" dirty="0">
                  <a:solidFill>
                    <a:schemeClr val="tx1">
                      <a:lumMod val="50000"/>
                      <a:lumOff val="50000"/>
                    </a:schemeClr>
                  </a:solidFill>
                </a:rPr>
                <a:t>Acquired 2015</a:t>
              </a:r>
            </a:p>
            <a:p>
              <a:pPr algn="ctr" fontAlgn="ctr">
                <a:defRPr/>
              </a:pPr>
              <a:r>
                <a:rPr lang="en-US" sz="1400" dirty="0">
                  <a:solidFill>
                    <a:srgbClr val="1D2E5A"/>
                  </a:solidFill>
                </a:rPr>
                <a:t>Global Liberty </a:t>
              </a:r>
            </a:p>
            <a:p>
              <a:pPr algn="ctr" fontAlgn="ctr">
                <a:defRPr/>
              </a:pPr>
              <a:r>
                <a:rPr lang="en-US" sz="1400" dirty="0">
                  <a:solidFill>
                    <a:srgbClr val="1D2E5A"/>
                  </a:solidFill>
                </a:rPr>
                <a:t>Insurance Co. of NY</a:t>
              </a:r>
            </a:p>
          </p:txBody>
        </p:sp>
      </p:grpSp>
      <p:sp>
        <p:nvSpPr>
          <p:cNvPr id="2" name="TextBox 1"/>
          <p:cNvSpPr txBox="1"/>
          <p:nvPr/>
        </p:nvSpPr>
        <p:spPr>
          <a:xfrm>
            <a:off x="9728774" y="672463"/>
            <a:ext cx="2086915" cy="1200329"/>
          </a:xfrm>
          <a:prstGeom prst="rect">
            <a:avLst/>
          </a:prstGeom>
          <a:noFill/>
        </p:spPr>
        <p:txBody>
          <a:bodyPr wrap="square" rtlCol="0">
            <a:spAutoFit/>
          </a:bodyPr>
          <a:lstStyle/>
          <a:p>
            <a:pPr algn="ctr"/>
            <a:r>
              <a:rPr lang="en-US" b="1" i="1" dirty="0">
                <a:solidFill>
                  <a:schemeClr val="tx2">
                    <a:lumMod val="50000"/>
                  </a:schemeClr>
                </a:solidFill>
              </a:rPr>
              <a:t>2018 Gross Written Premium Expected to Exceed $300 Million</a:t>
            </a:r>
          </a:p>
        </p:txBody>
      </p:sp>
      <p:sp>
        <p:nvSpPr>
          <p:cNvPr id="16" name="Rectangle 2">
            <a:extLst>
              <a:ext uri="{FF2B5EF4-FFF2-40B4-BE49-F238E27FC236}">
                <a16:creationId xmlns:a16="http://schemas.microsoft.com/office/drawing/2014/main" xmlns="" id="{15E33BE3-154D-4B3C-84B8-0735C7E463C4}"/>
              </a:ext>
            </a:extLst>
          </p:cNvPr>
          <p:cNvSpPr txBox="1">
            <a:spLocks noChangeArrowheads="1"/>
          </p:cNvSpPr>
          <p:nvPr/>
        </p:nvSpPr>
        <p:spPr>
          <a:xfrm>
            <a:off x="389467" y="186311"/>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a:t>Premiums at Insurance Subsidiaries</a:t>
            </a:r>
          </a:p>
          <a:p>
            <a:r>
              <a:rPr lang="en-US" i="1" dirty="0">
                <a:solidFill>
                  <a:srgbClr val="151D43"/>
                </a:solidFill>
              </a:rPr>
              <a:t>(Including historic premium at ACIC &amp; ASI)</a:t>
            </a:r>
          </a:p>
        </p:txBody>
      </p:sp>
    </p:spTree>
    <p:extLst>
      <p:ext uri="{BB962C8B-B14F-4D97-AF65-F5344CB8AC3E}">
        <p14:creationId xmlns:p14="http://schemas.microsoft.com/office/powerpoint/2010/main" val="25540725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3575" y="856568"/>
            <a:ext cx="5978012" cy="2923877"/>
          </a:xfrm>
          <a:prstGeom prst="rect">
            <a:avLst/>
          </a:prstGeom>
        </p:spPr>
        <p:txBody>
          <a:bodyPr wrap="square">
            <a:spAutoFit/>
          </a:bodyPr>
          <a:lstStyle/>
          <a:p>
            <a:endParaRPr lang="en-US" sz="2000" b="1" dirty="0" smtClean="0">
              <a:solidFill>
                <a:srgbClr val="1D2E5A"/>
              </a:solidFill>
            </a:endParaRPr>
          </a:p>
          <a:p>
            <a:r>
              <a:rPr lang="en-US" sz="2000" b="1" dirty="0" smtClean="0">
                <a:solidFill>
                  <a:srgbClr val="1D2E5A"/>
                </a:solidFill>
              </a:rPr>
              <a:t>“</a:t>
            </a:r>
            <a:r>
              <a:rPr lang="en-US" sz="2000" b="1" dirty="0">
                <a:solidFill>
                  <a:srgbClr val="1D2E5A"/>
                </a:solidFill>
              </a:rPr>
              <a:t>Light” Commercial Automobile Sector</a:t>
            </a:r>
          </a:p>
          <a:p>
            <a:pPr marL="225425" lvl="1" indent="-163513">
              <a:buFont typeface="Arial" pitchFamily="34" charset="0"/>
              <a:buChar char="•"/>
            </a:pPr>
            <a:r>
              <a:rPr lang="en-US" sz="1600" dirty="0">
                <a:solidFill>
                  <a:schemeClr val="tx1">
                    <a:lumMod val="50000"/>
                    <a:lumOff val="50000"/>
                  </a:schemeClr>
                </a:solidFill>
              </a:rPr>
              <a:t>Includes:</a:t>
            </a:r>
          </a:p>
          <a:p>
            <a:pPr marL="682625" lvl="2" indent="-163513">
              <a:buFont typeface="Arial" pitchFamily="34" charset="0"/>
              <a:buChar char="•"/>
            </a:pPr>
            <a:r>
              <a:rPr lang="en-US" sz="1600" dirty="0">
                <a:solidFill>
                  <a:schemeClr val="tx1">
                    <a:lumMod val="50000"/>
                    <a:lumOff val="50000"/>
                  </a:schemeClr>
                </a:solidFill>
              </a:rPr>
              <a:t>Taxis operating in in local metropolitan and rural areas</a:t>
            </a:r>
          </a:p>
          <a:p>
            <a:pPr marL="682625" lvl="2" indent="-163513">
              <a:buFont typeface="Arial" pitchFamily="34" charset="0"/>
              <a:buChar char="•"/>
            </a:pPr>
            <a:r>
              <a:rPr lang="en-US" sz="1600" dirty="0">
                <a:solidFill>
                  <a:schemeClr val="tx1">
                    <a:lumMod val="50000"/>
                    <a:lumOff val="50000"/>
                  </a:schemeClr>
                </a:solidFill>
              </a:rPr>
              <a:t>Prearranged transportation such as luxury vehicles, limousine, vans, and minibuses</a:t>
            </a:r>
          </a:p>
          <a:p>
            <a:pPr marL="682625" lvl="2" indent="-163513">
              <a:buFont typeface="Arial" pitchFamily="34" charset="0"/>
              <a:buChar char="•"/>
            </a:pPr>
            <a:r>
              <a:rPr lang="en-US" sz="1600" dirty="0">
                <a:solidFill>
                  <a:schemeClr val="tx1">
                    <a:lumMod val="50000"/>
                    <a:lumOff val="50000"/>
                  </a:schemeClr>
                </a:solidFill>
              </a:rPr>
              <a:t>Professional transportation network company (“TNC”) drivers</a:t>
            </a:r>
          </a:p>
          <a:p>
            <a:pPr marL="682625" lvl="2" indent="-163513">
              <a:buFont typeface="Arial" pitchFamily="34" charset="0"/>
              <a:buChar char="•"/>
            </a:pPr>
            <a:r>
              <a:rPr lang="en-US" sz="1600" dirty="0">
                <a:solidFill>
                  <a:schemeClr val="tx1">
                    <a:lumMod val="50000"/>
                    <a:lumOff val="50000"/>
                  </a:schemeClr>
                </a:solidFill>
              </a:rPr>
              <a:t>Social service and non-emergency para-transit in local areas</a:t>
            </a:r>
          </a:p>
          <a:p>
            <a:pPr marL="225425" lvl="1" indent="-163513">
              <a:buFont typeface="Arial" pitchFamily="34" charset="0"/>
              <a:buChar char="•"/>
            </a:pPr>
            <a:r>
              <a:rPr lang="en-US" sz="1600" dirty="0">
                <a:solidFill>
                  <a:schemeClr val="tx1">
                    <a:lumMod val="50000"/>
                    <a:lumOff val="50000"/>
                  </a:schemeClr>
                </a:solidFill>
              </a:rPr>
              <a:t>Commercially licensed drivers </a:t>
            </a:r>
          </a:p>
          <a:p>
            <a:pPr marL="225425" lvl="1" indent="-163513">
              <a:buFont typeface="Arial" pitchFamily="34" charset="0"/>
              <a:buChar char="•"/>
            </a:pPr>
            <a:r>
              <a:rPr lang="en-US" sz="1600" dirty="0">
                <a:solidFill>
                  <a:schemeClr val="tx1">
                    <a:lumMod val="50000"/>
                    <a:lumOff val="50000"/>
                  </a:schemeClr>
                </a:solidFill>
              </a:rPr>
              <a:t>Owner-operated and small operation fleets (1-10 vehicles)</a:t>
            </a:r>
          </a:p>
          <a:p>
            <a:pPr marL="225425" lvl="1" indent="-163513">
              <a:buFont typeface="Arial" pitchFamily="34" charset="0"/>
              <a:buChar char="•"/>
            </a:pPr>
            <a:r>
              <a:rPr lang="en-US" sz="1600" dirty="0">
                <a:solidFill>
                  <a:schemeClr val="tx1">
                    <a:lumMod val="50000"/>
                    <a:lumOff val="50000"/>
                  </a:schemeClr>
                </a:solidFill>
              </a:rPr>
              <a:t>Generally, insured to minimum required policy limits</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7573" y="1505959"/>
            <a:ext cx="1494953" cy="8392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3600" y="1423478"/>
            <a:ext cx="1914412" cy="74818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9819" y="3395187"/>
            <a:ext cx="1535758" cy="811938"/>
          </a:xfrm>
          <a:prstGeom prst="rect">
            <a:avLst/>
          </a:prstGeom>
        </p:spPr>
      </p:pic>
      <p:graphicFrame>
        <p:nvGraphicFramePr>
          <p:cNvPr id="18" name="Chart 17"/>
          <p:cNvGraphicFramePr>
            <a:graphicFrameLocks/>
          </p:cNvGraphicFramePr>
          <p:nvPr>
            <p:extLst/>
          </p:nvPr>
        </p:nvGraphicFramePr>
        <p:xfrm>
          <a:off x="5059932" y="3265782"/>
          <a:ext cx="3191434" cy="18826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p:nvPr>
            <p:extLst/>
          </p:nvPr>
        </p:nvGraphicFramePr>
        <p:xfrm>
          <a:off x="7063841" y="1547751"/>
          <a:ext cx="3714226" cy="28175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p:cNvGraphicFramePr>
            <a:graphicFrameLocks/>
          </p:cNvGraphicFramePr>
          <p:nvPr>
            <p:extLst/>
          </p:nvPr>
        </p:nvGraphicFramePr>
        <p:xfrm>
          <a:off x="2133600" y="4267200"/>
          <a:ext cx="3326168" cy="1992430"/>
        </p:xfrm>
        <a:graphic>
          <a:graphicData uri="http://schemas.openxmlformats.org/drawingml/2006/chart">
            <c:chart xmlns:c="http://schemas.openxmlformats.org/drawingml/2006/chart" xmlns:r="http://schemas.openxmlformats.org/officeDocument/2006/relationships" r:id="rId7"/>
          </a:graphicData>
        </a:graphic>
      </p:graphicFrame>
      <p:sp>
        <p:nvSpPr>
          <p:cNvPr id="11" name="Rectangle 2">
            <a:extLst>
              <a:ext uri="{FF2B5EF4-FFF2-40B4-BE49-F238E27FC236}">
                <a16:creationId xmlns:a16="http://schemas.microsoft.com/office/drawing/2014/main" xmlns="" id="{CBE0C6A1-88DD-4619-9E24-D763A683B4BA}"/>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smtClean="0"/>
              <a:t>Atlas’ Niche Target Market</a:t>
            </a:r>
            <a:r>
              <a:rPr lang="en-US" dirty="0"/>
              <a:t/>
            </a:r>
            <a:br>
              <a:rPr lang="en-US" dirty="0"/>
            </a:br>
            <a:endParaRPr lang="en-US" i="1" dirty="0">
              <a:solidFill>
                <a:srgbClr val="151D43"/>
              </a:solidFill>
            </a:endParaRPr>
          </a:p>
        </p:txBody>
      </p:sp>
      <p:sp>
        <p:nvSpPr>
          <p:cNvPr id="2" name="Rectangle 1"/>
          <p:cNvSpPr/>
          <p:nvPr/>
        </p:nvSpPr>
        <p:spPr>
          <a:xfrm>
            <a:off x="8077200" y="5404197"/>
            <a:ext cx="3019353" cy="369332"/>
          </a:xfrm>
          <a:prstGeom prst="rect">
            <a:avLst/>
          </a:prstGeom>
        </p:spPr>
        <p:txBody>
          <a:bodyPr wrap="none">
            <a:spAutoFit/>
          </a:bodyPr>
          <a:lstStyle/>
          <a:p>
            <a:r>
              <a:rPr lang="en-US" b="1" i="1" dirty="0">
                <a:solidFill>
                  <a:srgbClr val="151D43"/>
                </a:solidFill>
              </a:rPr>
              <a:t>People Who Transport People</a:t>
            </a:r>
          </a:p>
        </p:txBody>
      </p:sp>
    </p:spTree>
    <p:extLst>
      <p:ext uri="{BB962C8B-B14F-4D97-AF65-F5344CB8AC3E}">
        <p14:creationId xmlns:p14="http://schemas.microsoft.com/office/powerpoint/2010/main" val="7022797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20" grpId="0">
        <p:bldAsOne/>
      </p:bldGraphic>
      <p:bldGraphic spid="2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5848" y="914400"/>
            <a:ext cx="10944225" cy="5041891"/>
          </a:xfrm>
          <a:prstGeom prst="rect">
            <a:avLst/>
          </a:prstGeom>
        </p:spPr>
      </p:pic>
      <p:sp>
        <p:nvSpPr>
          <p:cNvPr id="5" name="Rectangle 2">
            <a:extLst>
              <a:ext uri="{FF2B5EF4-FFF2-40B4-BE49-F238E27FC236}">
                <a16:creationId xmlns:a16="http://schemas.microsoft.com/office/drawing/2014/main" xmlns="" id="{68468358-EC9E-4C2E-84EF-A762399B6B99}"/>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a:t>Market Conditions</a:t>
            </a:r>
          </a:p>
        </p:txBody>
      </p:sp>
    </p:spTree>
    <p:extLst>
      <p:ext uri="{BB962C8B-B14F-4D97-AF65-F5344CB8AC3E}">
        <p14:creationId xmlns:p14="http://schemas.microsoft.com/office/powerpoint/2010/main" val="7895751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0" y="3276600"/>
            <a:ext cx="3628083" cy="646331"/>
          </a:xfrm>
          <a:prstGeom prst="rect">
            <a:avLst/>
          </a:prstGeom>
          <a:noFill/>
        </p:spPr>
        <p:txBody>
          <a:bodyPr wrap="square" rtlCol="0">
            <a:spAutoFit/>
          </a:bodyPr>
          <a:lstStyle/>
          <a:p>
            <a:pPr algn="ctr"/>
            <a:r>
              <a:rPr lang="en-US" b="1" dirty="0" smtClean="0">
                <a:solidFill>
                  <a:schemeClr val="tx1">
                    <a:lumMod val="50000"/>
                    <a:lumOff val="50000"/>
                  </a:schemeClr>
                </a:solidFill>
              </a:rPr>
              <a:t>Analytics &amp; Technology</a:t>
            </a:r>
          </a:p>
          <a:p>
            <a:pPr algn="ctr"/>
            <a:r>
              <a:rPr lang="en-US" b="1" dirty="0" smtClean="0">
                <a:solidFill>
                  <a:schemeClr val="tx1">
                    <a:lumMod val="50000"/>
                    <a:lumOff val="50000"/>
                  </a:schemeClr>
                </a:solidFill>
              </a:rPr>
              <a:t>in Underwriting</a:t>
            </a:r>
            <a:endParaRPr lang="en-US" b="1" dirty="0">
              <a:solidFill>
                <a:schemeClr val="tx1">
                  <a:lumMod val="50000"/>
                  <a:lumOff val="50000"/>
                </a:schemeClr>
              </a:solidFill>
            </a:endParaRPr>
          </a:p>
        </p:txBody>
      </p:sp>
      <p:pic>
        <p:nvPicPr>
          <p:cNvPr id="7" name="Picture 6" descr="image.jpg"/>
          <p:cNvPicPr>
            <a:picLocks noChangeAspect="1"/>
          </p:cNvPicPr>
          <p:nvPr/>
        </p:nvPicPr>
        <p:blipFill>
          <a:blip r:embed="rId3"/>
          <a:stretch>
            <a:fillRect/>
          </a:stretch>
        </p:blipFill>
        <p:spPr>
          <a:xfrm>
            <a:off x="7772400" y="1295400"/>
            <a:ext cx="3036725" cy="1828800"/>
          </a:xfrm>
          <a:prstGeom prst="rect">
            <a:avLst/>
          </a:prstGeom>
        </p:spPr>
      </p:pic>
      <p:sp>
        <p:nvSpPr>
          <p:cNvPr id="6" name="Rectangle 2">
            <a:extLst>
              <a:ext uri="{FF2B5EF4-FFF2-40B4-BE49-F238E27FC236}">
                <a16:creationId xmlns:a16="http://schemas.microsoft.com/office/drawing/2014/main" xmlns="" id="{6009A582-F717-4471-A689-A0485E455B48}"/>
              </a:ext>
            </a:extLst>
          </p:cNvPr>
          <p:cNvSpPr txBox="1">
            <a:spLocks noChangeArrowheads="1"/>
          </p:cNvSpPr>
          <p:nvPr/>
        </p:nvSpPr>
        <p:spPr>
          <a:xfrm>
            <a:off x="389467" y="152400"/>
            <a:ext cx="10972800" cy="1143000"/>
          </a:xfrm>
          <a:prstGeom prst="rect">
            <a:avLst/>
          </a:prstGeom>
        </p:spPr>
        <p:txBody>
          <a:bodyPr/>
          <a:lstStyle>
            <a:lvl1pPr algn="l" defTabSz="914400" rtl="0" eaLnBrk="1" latinLnBrk="0" hangingPunct="1">
              <a:spcBef>
                <a:spcPct val="0"/>
              </a:spcBef>
              <a:buNone/>
              <a:defRPr sz="2200" b="1" kern="1200">
                <a:solidFill>
                  <a:srgbClr val="535355"/>
                </a:solidFill>
                <a:latin typeface="+mj-lt"/>
                <a:ea typeface="+mj-ea"/>
                <a:cs typeface="+mj-cs"/>
              </a:defRPr>
            </a:lvl1pPr>
          </a:lstStyle>
          <a:p>
            <a:endParaRPr lang="en-US" dirty="0"/>
          </a:p>
        </p:txBody>
      </p:sp>
      <p:grpSp>
        <p:nvGrpSpPr>
          <p:cNvPr id="8" name="Group 7">
            <a:extLst>
              <a:ext uri="{FF2B5EF4-FFF2-40B4-BE49-F238E27FC236}">
                <a16:creationId xmlns:a16="http://schemas.microsoft.com/office/drawing/2014/main" xmlns="" id="{EDE99472-794C-4E56-BF8E-022816D2DF54}"/>
              </a:ext>
            </a:extLst>
          </p:cNvPr>
          <p:cNvGrpSpPr/>
          <p:nvPr/>
        </p:nvGrpSpPr>
        <p:grpSpPr>
          <a:xfrm>
            <a:off x="1074526" y="990600"/>
            <a:ext cx="5783474" cy="5038298"/>
            <a:chOff x="1074526" y="990600"/>
            <a:chExt cx="5783474" cy="5038298"/>
          </a:xfrm>
        </p:grpSpPr>
        <p:grpSp>
          <p:nvGrpSpPr>
            <p:cNvPr id="9" name="Group 8">
              <a:extLst>
                <a:ext uri="{FF2B5EF4-FFF2-40B4-BE49-F238E27FC236}">
                  <a16:creationId xmlns:a16="http://schemas.microsoft.com/office/drawing/2014/main" xmlns="" id="{86427AC1-3BD7-4973-8224-26AEADA579BC}"/>
                </a:ext>
              </a:extLst>
            </p:cNvPr>
            <p:cNvGrpSpPr/>
            <p:nvPr/>
          </p:nvGrpSpPr>
          <p:grpSpPr>
            <a:xfrm>
              <a:off x="1074526" y="990600"/>
              <a:ext cx="5783474" cy="5038298"/>
              <a:chOff x="1074526" y="1334760"/>
              <a:chExt cx="5309270" cy="4694138"/>
            </a:xfrm>
          </p:grpSpPr>
          <p:grpSp>
            <p:nvGrpSpPr>
              <p:cNvPr id="12" name="Group 11">
                <a:extLst>
                  <a:ext uri="{FF2B5EF4-FFF2-40B4-BE49-F238E27FC236}">
                    <a16:creationId xmlns:a16="http://schemas.microsoft.com/office/drawing/2014/main" xmlns="" id="{99AFC29D-B890-433E-8697-B441615EC3E8}"/>
                  </a:ext>
                </a:extLst>
              </p:cNvPr>
              <p:cNvGrpSpPr/>
              <p:nvPr/>
            </p:nvGrpSpPr>
            <p:grpSpPr>
              <a:xfrm>
                <a:off x="1074526" y="1334760"/>
                <a:ext cx="5309270" cy="4694138"/>
                <a:chOff x="1074526" y="1334760"/>
                <a:chExt cx="5309270" cy="4694138"/>
              </a:xfrm>
            </p:grpSpPr>
            <p:pic>
              <p:nvPicPr>
                <p:cNvPr id="14" name="Picture 13">
                  <a:extLst>
                    <a:ext uri="{FF2B5EF4-FFF2-40B4-BE49-F238E27FC236}">
                      <a16:creationId xmlns:a16="http://schemas.microsoft.com/office/drawing/2014/main" xmlns="" id="{FDA15D93-259F-4EA4-9503-B32FB85FCA4C}"/>
                    </a:ext>
                  </a:extLst>
                </p:cNvPr>
                <p:cNvPicPr>
                  <a:picLocks noChangeAspect="1"/>
                </p:cNvPicPr>
                <p:nvPr/>
              </p:nvPicPr>
              <p:blipFill>
                <a:blip r:embed="rId4"/>
                <a:stretch>
                  <a:fillRect/>
                </a:stretch>
              </p:blipFill>
              <p:spPr>
                <a:xfrm>
                  <a:off x="1074526" y="1334760"/>
                  <a:ext cx="2601352" cy="2298461"/>
                </a:xfrm>
                <a:prstGeom prst="rect">
                  <a:avLst/>
                </a:prstGeom>
              </p:spPr>
            </p:pic>
            <p:pic>
              <p:nvPicPr>
                <p:cNvPr id="15" name="Picture 14">
                  <a:extLst>
                    <a:ext uri="{FF2B5EF4-FFF2-40B4-BE49-F238E27FC236}">
                      <a16:creationId xmlns:a16="http://schemas.microsoft.com/office/drawing/2014/main" xmlns="" id="{D31C5CC9-906D-4AE8-A7C4-547096499AEB}"/>
                    </a:ext>
                  </a:extLst>
                </p:cNvPr>
                <p:cNvPicPr>
                  <a:picLocks noChangeAspect="1"/>
                </p:cNvPicPr>
                <p:nvPr/>
              </p:nvPicPr>
              <p:blipFill>
                <a:blip r:embed="rId5"/>
                <a:stretch>
                  <a:fillRect/>
                </a:stretch>
              </p:blipFill>
              <p:spPr>
                <a:xfrm>
                  <a:off x="3662025" y="3607398"/>
                  <a:ext cx="2707917" cy="2421500"/>
                </a:xfrm>
                <a:prstGeom prst="rect">
                  <a:avLst/>
                </a:prstGeom>
              </p:spPr>
            </p:pic>
            <p:pic>
              <p:nvPicPr>
                <p:cNvPr id="16" name="Picture 15">
                  <a:extLst>
                    <a:ext uri="{FF2B5EF4-FFF2-40B4-BE49-F238E27FC236}">
                      <a16:creationId xmlns:a16="http://schemas.microsoft.com/office/drawing/2014/main" xmlns="" id="{974DAA86-8F9C-4C23-8E6C-18B86187E050}"/>
                    </a:ext>
                  </a:extLst>
                </p:cNvPr>
                <p:cNvPicPr>
                  <a:picLocks noChangeAspect="1"/>
                </p:cNvPicPr>
                <p:nvPr/>
              </p:nvPicPr>
              <p:blipFill>
                <a:blip r:embed="rId6"/>
                <a:stretch>
                  <a:fillRect/>
                </a:stretch>
              </p:blipFill>
              <p:spPr>
                <a:xfrm>
                  <a:off x="3675879" y="1350490"/>
                  <a:ext cx="2707917" cy="2264154"/>
                </a:xfrm>
                <a:prstGeom prst="rect">
                  <a:avLst/>
                </a:prstGeom>
              </p:spPr>
            </p:pic>
            <p:pic>
              <p:nvPicPr>
                <p:cNvPr id="17" name="Picture 16">
                  <a:extLst>
                    <a:ext uri="{FF2B5EF4-FFF2-40B4-BE49-F238E27FC236}">
                      <a16:creationId xmlns:a16="http://schemas.microsoft.com/office/drawing/2014/main" xmlns="" id="{284868DE-D225-4D19-A41D-F05459FDE06E}"/>
                    </a:ext>
                  </a:extLst>
                </p:cNvPr>
                <p:cNvPicPr>
                  <a:picLocks noChangeAspect="1"/>
                </p:cNvPicPr>
                <p:nvPr/>
              </p:nvPicPr>
              <p:blipFill>
                <a:blip r:embed="rId7"/>
                <a:stretch>
                  <a:fillRect/>
                </a:stretch>
              </p:blipFill>
              <p:spPr>
                <a:xfrm>
                  <a:off x="1088303" y="3614644"/>
                  <a:ext cx="2587575" cy="2414254"/>
                </a:xfrm>
                <a:prstGeom prst="rect">
                  <a:avLst/>
                </a:prstGeom>
              </p:spPr>
            </p:pic>
          </p:grpSp>
          <p:sp>
            <p:nvSpPr>
              <p:cNvPr id="13" name="Rectangle 12">
                <a:extLst>
                  <a:ext uri="{FF2B5EF4-FFF2-40B4-BE49-F238E27FC236}">
                    <a16:creationId xmlns:a16="http://schemas.microsoft.com/office/drawing/2014/main" xmlns="" id="{607481D7-B688-4418-9AB1-653CEB4F3C2D}"/>
                  </a:ext>
                </a:extLst>
              </p:cNvPr>
              <p:cNvSpPr/>
              <p:nvPr/>
            </p:nvSpPr>
            <p:spPr>
              <a:xfrm>
                <a:off x="1074526" y="1334760"/>
                <a:ext cx="5295416" cy="46941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a:extLst>
                <a:ext uri="{FF2B5EF4-FFF2-40B4-BE49-F238E27FC236}">
                  <a16:creationId xmlns:a16="http://schemas.microsoft.com/office/drawing/2014/main" xmlns="" id="{9ABB265A-5054-4B60-97D0-1507CA2442B2}"/>
                </a:ext>
              </a:extLst>
            </p:cNvPr>
            <p:cNvCxnSpPr/>
            <p:nvPr/>
          </p:nvCxnSpPr>
          <p:spPr>
            <a:xfrm>
              <a:off x="3903298" y="990600"/>
              <a:ext cx="0" cy="5038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F2F3C57D-EB3C-44D2-9655-CEF47E885085}"/>
                </a:ext>
              </a:extLst>
            </p:cNvPr>
            <p:cNvCxnSpPr/>
            <p:nvPr/>
          </p:nvCxnSpPr>
          <p:spPr>
            <a:xfrm>
              <a:off x="1074526" y="3426619"/>
              <a:ext cx="5768383"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67124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png">
            <a:extLst>
              <a:ext uri="{FF2B5EF4-FFF2-40B4-BE49-F238E27FC236}">
                <a16:creationId xmlns:a16="http://schemas.microsoft.com/office/drawing/2014/main" xmlns="" id="{CF093A48-C4C8-483D-8D40-17BBB89E7445}"/>
              </a:ext>
            </a:extLst>
          </p:cNvPr>
          <p:cNvPicPr>
            <a:picLocks noChangeAspect="1"/>
          </p:cNvPicPr>
          <p:nvPr/>
        </p:nvPicPr>
        <p:blipFill>
          <a:blip r:embed="rId2"/>
          <a:stretch>
            <a:fillRect/>
          </a:stretch>
        </p:blipFill>
        <p:spPr>
          <a:xfrm>
            <a:off x="990600" y="1589428"/>
            <a:ext cx="10536344" cy="4591959"/>
          </a:xfrm>
          <a:prstGeom prst="rect">
            <a:avLst/>
          </a:prstGeom>
        </p:spPr>
      </p:pic>
      <p:sp>
        <p:nvSpPr>
          <p:cNvPr id="5" name="TextBox 4"/>
          <p:cNvSpPr txBox="1"/>
          <p:nvPr/>
        </p:nvSpPr>
        <p:spPr>
          <a:xfrm>
            <a:off x="10057563" y="609600"/>
            <a:ext cx="1476308" cy="1169551"/>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en-US" sz="1400" dirty="0">
                <a:solidFill>
                  <a:srgbClr val="1D2E5A"/>
                </a:solidFill>
              </a:rPr>
              <a:t>Consistent sequential increase in base rates ahead of industry</a:t>
            </a:r>
          </a:p>
        </p:txBody>
      </p:sp>
      <p:sp>
        <p:nvSpPr>
          <p:cNvPr id="6" name="Rectangle 2">
            <a:extLst>
              <a:ext uri="{FF2B5EF4-FFF2-40B4-BE49-F238E27FC236}">
                <a16:creationId xmlns:a16="http://schemas.microsoft.com/office/drawing/2014/main" xmlns="" id="{E66EBD4B-676A-4032-AAB8-9853F8B6CDB2}"/>
              </a:ext>
            </a:extLst>
          </p:cNvPr>
          <p:cNvSpPr txBox="1">
            <a:spLocks noChangeArrowheads="1"/>
          </p:cNvSpPr>
          <p:nvPr/>
        </p:nvSpPr>
        <p:spPr>
          <a:xfrm>
            <a:off x="389467" y="152400"/>
            <a:ext cx="10972800" cy="1143000"/>
          </a:xfrm>
          <a:prstGeom prst="rect">
            <a:avLst/>
          </a:prstGeom>
        </p:spPr>
        <p:txBody>
          <a:bodyPr lIns="27432">
            <a:normAutofit/>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smtClean="0"/>
              <a:t>Rate Environment</a:t>
            </a:r>
            <a:endParaRPr lang="en-US" i="1" dirty="0">
              <a:solidFill>
                <a:srgbClr val="151D43"/>
              </a:solidFill>
            </a:endParaRPr>
          </a:p>
        </p:txBody>
      </p:sp>
    </p:spTree>
    <p:extLst>
      <p:ext uri="{BB962C8B-B14F-4D97-AF65-F5344CB8AC3E}">
        <p14:creationId xmlns:p14="http://schemas.microsoft.com/office/powerpoint/2010/main" val="19765534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1085789" y="1242429"/>
          <a:ext cx="10098026" cy="5135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935996" y="1333090"/>
            <a:ext cx="1685206" cy="263149"/>
          </a:xfrm>
          <a:prstGeom prst="rect">
            <a:avLst/>
          </a:prstGeom>
          <a:noFill/>
        </p:spPr>
        <p:txBody>
          <a:bodyPr wrap="none" lIns="0" tIns="0" rIns="0" bIns="0" rtlCol="0">
            <a:spAutoFit/>
          </a:bodyPr>
          <a:lstStyle/>
          <a:p>
            <a:pPr>
              <a:lnSpc>
                <a:spcPct val="95000"/>
              </a:lnSpc>
              <a:spcBef>
                <a:spcPts val="600"/>
              </a:spcBef>
            </a:pPr>
            <a:r>
              <a:rPr lang="en-US" sz="1800" b="1" dirty="0">
                <a:solidFill>
                  <a:schemeClr val="tx1"/>
                </a:solidFill>
                <a:latin typeface="+mn-lt"/>
                <a:cs typeface="Arial" pitchFamily="34" charset="0"/>
              </a:rPr>
              <a:t>Earned exposures</a:t>
            </a:r>
          </a:p>
        </p:txBody>
      </p:sp>
      <p:sp>
        <p:nvSpPr>
          <p:cNvPr id="9" name="TextBox 8"/>
          <p:cNvSpPr txBox="1"/>
          <p:nvPr/>
        </p:nvSpPr>
        <p:spPr>
          <a:xfrm>
            <a:off x="842425" y="1333090"/>
            <a:ext cx="904928" cy="263149"/>
          </a:xfrm>
          <a:prstGeom prst="rect">
            <a:avLst/>
          </a:prstGeom>
          <a:noFill/>
        </p:spPr>
        <p:txBody>
          <a:bodyPr wrap="none" lIns="0" tIns="0" rIns="0" bIns="0" rtlCol="0">
            <a:spAutoFit/>
          </a:bodyPr>
          <a:lstStyle/>
          <a:p>
            <a:pPr>
              <a:lnSpc>
                <a:spcPct val="95000"/>
              </a:lnSpc>
              <a:spcBef>
                <a:spcPts val="600"/>
              </a:spcBef>
            </a:pPr>
            <a:r>
              <a:rPr lang="en-US" sz="1800" b="1" dirty="0">
                <a:solidFill>
                  <a:schemeClr val="tx1"/>
                </a:solidFill>
                <a:latin typeface="+mn-lt"/>
                <a:cs typeface="Arial" pitchFamily="34" charset="0"/>
              </a:rPr>
              <a:t>Loss ratio</a:t>
            </a:r>
          </a:p>
        </p:txBody>
      </p:sp>
      <p:sp>
        <p:nvSpPr>
          <p:cNvPr id="12" name="TextBox 11"/>
          <p:cNvSpPr txBox="1"/>
          <p:nvPr/>
        </p:nvSpPr>
        <p:spPr>
          <a:xfrm>
            <a:off x="2082745" y="1919060"/>
            <a:ext cx="1240276" cy="263149"/>
          </a:xfrm>
          <a:prstGeom prst="rect">
            <a:avLst/>
          </a:prstGeom>
          <a:noFill/>
        </p:spPr>
        <p:txBody>
          <a:bodyPr wrap="none" lIns="0" tIns="0" rIns="0" bIns="0" rtlCol="0">
            <a:spAutoFit/>
          </a:bodyPr>
          <a:lstStyle/>
          <a:p>
            <a:pPr>
              <a:lnSpc>
                <a:spcPct val="95000"/>
              </a:lnSpc>
              <a:spcBef>
                <a:spcPts val="600"/>
              </a:spcBef>
            </a:pPr>
            <a:r>
              <a:rPr lang="en-US" sz="1800" b="1" dirty="0">
                <a:solidFill>
                  <a:schemeClr val="accent2"/>
                </a:solidFill>
                <a:latin typeface="+mn-lt"/>
                <a:cs typeface="Arial" pitchFamily="34" charset="0"/>
              </a:rPr>
              <a:t>Training data</a:t>
            </a:r>
          </a:p>
        </p:txBody>
      </p:sp>
      <p:sp>
        <p:nvSpPr>
          <p:cNvPr id="13" name="TextBox 12"/>
          <p:cNvSpPr txBox="1"/>
          <p:nvPr/>
        </p:nvSpPr>
        <p:spPr>
          <a:xfrm>
            <a:off x="2082745" y="2992917"/>
            <a:ext cx="1003113" cy="526298"/>
          </a:xfrm>
          <a:prstGeom prst="rect">
            <a:avLst/>
          </a:prstGeom>
          <a:noFill/>
        </p:spPr>
        <p:txBody>
          <a:bodyPr wrap="square" lIns="0" tIns="0" rIns="0" bIns="0" rtlCol="0">
            <a:spAutoFit/>
          </a:bodyPr>
          <a:lstStyle/>
          <a:p>
            <a:pPr algn="l">
              <a:lnSpc>
                <a:spcPct val="95000"/>
              </a:lnSpc>
              <a:spcBef>
                <a:spcPts val="600"/>
              </a:spcBef>
            </a:pPr>
            <a:r>
              <a:rPr lang="en-US" sz="1800" b="1" dirty="0">
                <a:solidFill>
                  <a:srgbClr val="893BC3"/>
                </a:solidFill>
                <a:latin typeface="+mn-lt"/>
                <a:cs typeface="Arial" pitchFamily="34" charset="0"/>
              </a:rPr>
              <a:t>Validation data</a:t>
            </a:r>
          </a:p>
        </p:txBody>
      </p:sp>
      <p:sp>
        <p:nvSpPr>
          <p:cNvPr id="10" name="Rectangle 9"/>
          <p:cNvSpPr/>
          <p:nvPr/>
        </p:nvSpPr>
        <p:spPr bwMode="auto">
          <a:xfrm>
            <a:off x="6323475" y="5308113"/>
            <a:ext cx="3475293" cy="356447"/>
          </a:xfrm>
          <a:prstGeom prst="rect">
            <a:avLst/>
          </a:prstGeom>
          <a:solidFill>
            <a:schemeClr val="accent5"/>
          </a:soli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75000"/>
              </a:spcAft>
              <a:buClr>
                <a:schemeClr val="tx2"/>
              </a:buClr>
              <a:buSzTx/>
              <a:buFont typeface="Wingdings" pitchFamily="2" charset="2"/>
              <a:buNone/>
              <a:tabLst/>
            </a:pPr>
            <a:r>
              <a:rPr kumimoji="0" lang="en-US" sz="1800" b="1" i="0" u="none" strike="noStrike" cap="none" normalizeH="0" baseline="0" dirty="0">
                <a:ln>
                  <a:noFill/>
                </a:ln>
                <a:solidFill>
                  <a:srgbClr val="FFFFFF"/>
                </a:solidFill>
                <a:effectLst/>
                <a:latin typeface="+mn-lt"/>
              </a:rPr>
              <a:t>More of These</a:t>
            </a:r>
          </a:p>
        </p:txBody>
      </p:sp>
      <p:sp>
        <p:nvSpPr>
          <p:cNvPr id="11" name="Rectangle 10"/>
          <p:cNvSpPr/>
          <p:nvPr/>
        </p:nvSpPr>
        <p:spPr bwMode="auto">
          <a:xfrm>
            <a:off x="2260600" y="5308112"/>
            <a:ext cx="3467100" cy="356447"/>
          </a:xfrm>
          <a:prstGeom prst="rect">
            <a:avLst/>
          </a:prstGeom>
          <a:solidFill>
            <a:srgbClr val="FF0000"/>
          </a:soli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75000"/>
              </a:spcAft>
              <a:buClr>
                <a:schemeClr val="tx2"/>
              </a:buClr>
              <a:buSzTx/>
              <a:buFont typeface="Wingdings" pitchFamily="2" charset="2"/>
              <a:buNone/>
              <a:tabLst/>
            </a:pPr>
            <a:r>
              <a:rPr kumimoji="0" lang="en-US" sz="1800" b="1" i="0" u="none" strike="noStrike" cap="none" normalizeH="0" baseline="0" dirty="0">
                <a:ln>
                  <a:noFill/>
                </a:ln>
                <a:solidFill>
                  <a:srgbClr val="FFFFFF"/>
                </a:solidFill>
                <a:effectLst/>
                <a:latin typeface="+mn-lt"/>
              </a:rPr>
              <a:t>Less of These</a:t>
            </a:r>
          </a:p>
        </p:txBody>
      </p:sp>
      <p:sp>
        <p:nvSpPr>
          <p:cNvPr id="15" name="Rectangle 14"/>
          <p:cNvSpPr/>
          <p:nvPr/>
        </p:nvSpPr>
        <p:spPr bwMode="auto">
          <a:xfrm>
            <a:off x="4724921" y="6275137"/>
            <a:ext cx="2486904" cy="304310"/>
          </a:xfrm>
          <a:prstGeom prst="rect">
            <a:avLst/>
          </a:prstGeom>
          <a:no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109538" marR="0" indent="-109538" algn="ctr" defTabSz="914400" rtl="0" eaLnBrk="1" fontAlgn="base" latinLnBrk="0" hangingPunct="1">
              <a:lnSpc>
                <a:spcPct val="100000"/>
              </a:lnSpc>
              <a:spcBef>
                <a:spcPct val="50000"/>
              </a:spcBef>
              <a:spcAft>
                <a:spcPct val="0"/>
              </a:spcAft>
              <a:buClr>
                <a:schemeClr val="tx2"/>
              </a:buClr>
              <a:buSzTx/>
              <a:buFont typeface="Arial" charset="0"/>
              <a:buNone/>
              <a:tabLst/>
            </a:pPr>
            <a:r>
              <a:rPr kumimoji="0" lang="en-US" sz="1600" b="1" i="0" u="none" strike="noStrike" cap="none" normalizeH="0" baseline="0" dirty="0">
                <a:ln>
                  <a:noFill/>
                </a:ln>
                <a:solidFill>
                  <a:srgbClr val="333333"/>
                </a:solidFill>
                <a:effectLst/>
                <a:latin typeface="+mn-lt"/>
              </a:rPr>
              <a:t>Score Group</a:t>
            </a:r>
          </a:p>
        </p:txBody>
      </p:sp>
      <p:sp>
        <p:nvSpPr>
          <p:cNvPr id="17" name="Rectangle 2">
            <a:extLst>
              <a:ext uri="{FF2B5EF4-FFF2-40B4-BE49-F238E27FC236}">
                <a16:creationId xmlns:a16="http://schemas.microsoft.com/office/drawing/2014/main" xmlns="" id="{FDA14651-17B9-4F2E-BBE4-06B92D837E79}"/>
              </a:ext>
            </a:extLst>
          </p:cNvPr>
          <p:cNvSpPr txBox="1">
            <a:spLocks noChangeArrowheads="1"/>
          </p:cNvSpPr>
          <p:nvPr/>
        </p:nvSpPr>
        <p:spPr>
          <a:xfrm>
            <a:off x="389467" y="152400"/>
            <a:ext cx="10972800" cy="1143000"/>
          </a:xfrm>
          <a:prstGeom prst="rect">
            <a:avLst/>
          </a:prstGeom>
        </p:spPr>
        <p:txBody>
          <a:bodyPr/>
          <a:lstStyle>
            <a:lvl1pPr algn="l" defTabSz="914400" rtl="0" eaLnBrk="1" latinLnBrk="0" hangingPunct="1">
              <a:spcBef>
                <a:spcPct val="0"/>
              </a:spcBef>
              <a:buNone/>
              <a:defRPr sz="2200" b="1" kern="1200">
                <a:solidFill>
                  <a:srgbClr val="535355"/>
                </a:solidFill>
                <a:latin typeface="+mj-lt"/>
                <a:ea typeface="+mj-ea"/>
                <a:cs typeface="+mj-cs"/>
              </a:defRPr>
            </a:lvl1pPr>
          </a:lstStyle>
          <a:p>
            <a:r>
              <a:rPr lang="en-US" dirty="0"/>
              <a:t>Predictive </a:t>
            </a:r>
            <a:r>
              <a:rPr lang="en-US" dirty="0" smtClean="0"/>
              <a:t>Modelling:  </a:t>
            </a:r>
            <a:r>
              <a:rPr lang="en-US" i="1" dirty="0" smtClean="0">
                <a:solidFill>
                  <a:srgbClr val="151D43"/>
                </a:solidFill>
              </a:rPr>
              <a:t>Underwriting </a:t>
            </a:r>
            <a:r>
              <a:rPr lang="en-US" i="1" dirty="0">
                <a:solidFill>
                  <a:srgbClr val="151D43"/>
                </a:solidFill>
              </a:rPr>
              <a:t>Related Objectives</a:t>
            </a:r>
          </a:p>
          <a:p>
            <a:endParaRPr lang="en-US" dirty="0"/>
          </a:p>
        </p:txBody>
      </p:sp>
    </p:spTree>
    <p:extLst>
      <p:ext uri="{BB962C8B-B14F-4D97-AF65-F5344CB8AC3E}">
        <p14:creationId xmlns:p14="http://schemas.microsoft.com/office/powerpoint/2010/main" val="345189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12772</TotalTime>
  <Words>2047</Words>
  <Application>Microsoft Office PowerPoint</Application>
  <PresentationFormat>Custom</PresentationFormat>
  <Paragraphs>321</Paragraphs>
  <Slides>38</Slides>
  <Notes>12</Notes>
  <HiddenSlides>0</HiddenSlides>
  <MMClips>0</MMClips>
  <ScaleCrop>false</ScaleCrop>
  <HeadingPairs>
    <vt:vector size="4" baseType="variant">
      <vt:variant>
        <vt:lpstr>Theme</vt:lpstr>
      </vt:variant>
      <vt:variant>
        <vt:i4>6</vt:i4>
      </vt:variant>
      <vt:variant>
        <vt:lpstr>Slide Titles</vt:lpstr>
      </vt:variant>
      <vt:variant>
        <vt:i4>38</vt:i4>
      </vt:variant>
    </vt:vector>
  </HeadingPairs>
  <TitlesOfParts>
    <vt:vector size="44" baseType="lpstr">
      <vt:lpstr>Custom Design</vt:lpstr>
      <vt:lpstr>2_Custom Design</vt:lpstr>
      <vt:lpstr>1_Office Theme</vt:lpstr>
      <vt:lpstr>2_Office Theme</vt:lpstr>
      <vt:lpstr>3_Office Theme</vt:lpstr>
      <vt:lpstr>1_Custom Design</vt:lpstr>
      <vt:lpstr>AAM Conference</vt:lpstr>
      <vt:lpstr>Safe Harbor: Atlas by the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Predictive Modelling:  Underwriting Related Objectives </vt:lpstr>
      <vt:lpstr>Improved Risk Selection </vt:lpstr>
      <vt:lpstr>In Vehicle Technologies </vt:lpstr>
      <vt:lpstr>PowerPoint Presentation</vt:lpstr>
      <vt:lpstr>Atlas/Nauto Camera Pilot  </vt:lpstr>
      <vt:lpstr>PowerPoint Presentation</vt:lpstr>
      <vt:lpstr>“Curb Appeal” </vt:lpstr>
      <vt:lpstr>“Hollywood Drive”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terry</dc:creator>
  <cp:lastModifiedBy>User</cp:lastModifiedBy>
  <cp:revision>1215</cp:revision>
  <cp:lastPrinted>2018-05-18T21:02:02Z</cp:lastPrinted>
  <dcterms:created xsi:type="dcterms:W3CDTF">2012-04-23T14:07:09Z</dcterms:created>
  <dcterms:modified xsi:type="dcterms:W3CDTF">2018-06-27T21:30:24Z</dcterms:modified>
</cp:coreProperties>
</file>